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embeddedFontLst>
    <p:embeddedFont>
      <p:font typeface="Roboto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oboto-bold.fntdata"/><Relationship Id="rId21" Type="http://schemas.openxmlformats.org/officeDocument/2006/relationships/slide" Target="slides/slide16.xml"/><Relationship Id="rId65" Type="http://schemas.openxmlformats.org/officeDocument/2006/relationships/font" Target="fonts/Roboto-regular.fntdata"/><Relationship Id="rId24" Type="http://schemas.openxmlformats.org/officeDocument/2006/relationships/slide" Target="slides/slide19.xml"/><Relationship Id="rId68" Type="http://schemas.openxmlformats.org/officeDocument/2006/relationships/font" Target="fonts/Roboto-boldItalic.fntdata"/><Relationship Id="rId23" Type="http://schemas.openxmlformats.org/officeDocument/2006/relationships/slide" Target="slides/slide18.xml"/><Relationship Id="rId67" Type="http://schemas.openxmlformats.org/officeDocument/2006/relationships/font" Target="fonts/Roboto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apers.nips.cc/paper_files/paper/2022/file/67d57c32e20fd0a7a302cb81d36e40d5-Paper-Conference.pdf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shift+command+F to full screen in presenter mode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https://papers.nips.cc/paper_files/paper/2022/file/67d57c32e20fd0a7a302cb81d36e40d5-Paper-Conference.pdf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6ba2002e8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6ba2002e8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bn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c18bf1fc2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c18bf1fc2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meat is tiling…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ba358291a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ba358291a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computation, but written in a </a:t>
            </a:r>
            <a:r>
              <a:rPr lang="en"/>
              <a:t>different</a:t>
            </a:r>
            <a:r>
              <a:rPr lang="en"/>
              <a:t> way.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c3f3881a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c3f3881a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seem like, we could compute Att by block. …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 is NOT so good is that…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c3a055f3cc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c3a055f3cc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c34ef8a2a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c34ef8a2a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 things by Block, you only have local max.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c3c33823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c3c33823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Trick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track of local max, correct error on the fly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6ba2002e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6ba2002e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correction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normalizer calculation for softmax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bcf4ca0f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bcf4ca0f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GPT-2 med, on A100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c3a055e208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c3a055e20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Increment of block size leads to reduce for HBA accesses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Won’t </a:t>
            </a:r>
            <a:r>
              <a:rPr lang="en"/>
              <a:t>always</a:t>
            </a:r>
            <a:r>
              <a:rPr lang="en"/>
              <a:t> increase, result in faster run time up to a point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a358291a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a358291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bcf4ca0fa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bcf4ca0fa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4285F4"/>
                </a:solidFill>
              </a:rPr>
              <a:t>Here…</a:t>
            </a:r>
            <a:endParaRPr>
              <a:solidFill>
                <a:srgbClr val="4285F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en">
                <a:solidFill>
                  <a:srgbClr val="595959"/>
                </a:solidFill>
              </a:rPr>
              <a:t>Training Speed.</a:t>
            </a:r>
            <a:r>
              <a:rPr lang="en">
                <a:solidFill>
                  <a:srgbClr val="595959"/>
                </a:solidFill>
              </a:rPr>
              <a:t> </a:t>
            </a:r>
            <a:endParaRPr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100"/>
              <a:buChar char="●"/>
            </a:pPr>
            <a:r>
              <a:rPr lang="en">
                <a:solidFill>
                  <a:srgbClr val="595959"/>
                </a:solidFill>
              </a:rPr>
              <a:t>Outperforms the MLPerf 1.1 speed record for BERT by 15%</a:t>
            </a:r>
            <a:endParaRPr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●"/>
            </a:pPr>
            <a:r>
              <a:rPr lang="en">
                <a:solidFill>
                  <a:srgbClr val="595959"/>
                </a:solidFill>
              </a:rPr>
              <a:t>Speeds up GPT-2 up to 3× over HuggingFace and 1.8× over Megatron over standard Transformers. </a:t>
            </a:r>
            <a:endParaRPr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●"/>
            </a:pPr>
            <a:r>
              <a:rPr lang="en">
                <a:solidFill>
                  <a:srgbClr val="595959"/>
                </a:solidFill>
              </a:rPr>
              <a:t>Speeds up the long-range arena (LRA) benchmark 2.4× 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en">
                <a:solidFill>
                  <a:srgbClr val="595959"/>
                </a:solidFill>
              </a:rPr>
              <a:t>Quality. 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>
                <a:solidFill>
                  <a:srgbClr val="4285F4"/>
                </a:solidFill>
              </a:rPr>
              <a:t>Perplexity measures how well AI can predict the next word. Lower is better</a:t>
            </a:r>
            <a:endParaRPr>
              <a:solidFill>
                <a:srgbClr val="4285F4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100"/>
              <a:buChar char="●"/>
            </a:pPr>
            <a:r>
              <a:rPr lang="en">
                <a:solidFill>
                  <a:srgbClr val="595959"/>
                </a:solidFill>
              </a:rPr>
              <a:t>Trains GPT-2 with context length 4K faster than Megatron trains GPT-2 with context length 1K, while achieving 0.7 better perplexity. </a:t>
            </a:r>
            <a:endParaRPr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●"/>
            </a:pPr>
            <a:r>
              <a:rPr lang="en">
                <a:solidFill>
                  <a:srgbClr val="595959"/>
                </a:solidFill>
              </a:rPr>
              <a:t>Modeling longer sequences yields 6.4 points of lift on two long-document classification tasks. 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c3a055e20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c3a055e20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en">
                <a:solidFill>
                  <a:srgbClr val="595959"/>
                </a:solidFill>
              </a:rPr>
              <a:t>TRANSFORMER</a:t>
            </a:r>
            <a:endParaRPr b="1"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100"/>
              <a:buChar char="●"/>
            </a:pPr>
            <a:r>
              <a:rPr b="1" lang="en">
                <a:solidFill>
                  <a:srgbClr val="595959"/>
                </a:solidFill>
              </a:rPr>
              <a:t>FLASHATTENTION</a:t>
            </a:r>
            <a:r>
              <a:rPr lang="en">
                <a:solidFill>
                  <a:srgbClr val="595959"/>
                </a:solidFill>
              </a:rPr>
              <a:t> yields the first Transformer that can achieve better-than-random performance on the challenging Path-X task</a:t>
            </a:r>
            <a:endParaRPr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●"/>
            </a:pPr>
            <a:r>
              <a:rPr b="1" lang="en">
                <a:solidFill>
                  <a:srgbClr val="595959"/>
                </a:solidFill>
              </a:rPr>
              <a:t>Block-sparse FLASHATTENTION</a:t>
            </a:r>
            <a:r>
              <a:rPr lang="en">
                <a:solidFill>
                  <a:srgbClr val="595959"/>
                </a:solidFill>
              </a:rPr>
              <a:t> yields the first sequence model that can achieve better-than-random performance on Path-256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en">
                <a:solidFill>
                  <a:srgbClr val="595959"/>
                </a:solidFill>
              </a:rPr>
              <a:t>Block-spare Flash…. Is 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en">
                <a:solidFill>
                  <a:srgbClr val="595959"/>
                </a:solidFill>
              </a:rPr>
              <a:t>Benchmarking Attention</a:t>
            </a:r>
            <a:endParaRPr b="1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>
                <a:solidFill>
                  <a:srgbClr val="595959"/>
                </a:solidFill>
              </a:rPr>
              <a:t>Measure the runtime and memory performance based on sequence length. </a:t>
            </a:r>
            <a:endParaRPr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100"/>
              <a:buChar char="●"/>
            </a:pPr>
            <a:r>
              <a:rPr lang="en">
                <a:solidFill>
                  <a:srgbClr val="595959"/>
                </a:solidFill>
              </a:rPr>
              <a:t>The memory footprint of </a:t>
            </a:r>
            <a:r>
              <a:rPr b="1" lang="en">
                <a:solidFill>
                  <a:srgbClr val="595959"/>
                </a:solidFill>
              </a:rPr>
              <a:t>FLASHATTENTION</a:t>
            </a:r>
            <a:r>
              <a:rPr lang="en">
                <a:solidFill>
                  <a:srgbClr val="595959"/>
                </a:solidFill>
              </a:rPr>
              <a:t> scales linearly with seq. length and is up to 3× faster than standard attention for common seq. lengths. </a:t>
            </a:r>
            <a:endParaRPr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●"/>
            </a:pPr>
            <a:r>
              <a:rPr lang="en">
                <a:solidFill>
                  <a:srgbClr val="595959"/>
                </a:solidFill>
              </a:rPr>
              <a:t>Runtime of </a:t>
            </a:r>
            <a:r>
              <a:rPr b="1" lang="en">
                <a:solidFill>
                  <a:srgbClr val="595959"/>
                </a:solidFill>
              </a:rPr>
              <a:t>block-sparse FLASHATTENTION</a:t>
            </a:r>
            <a:r>
              <a:rPr lang="en">
                <a:solidFill>
                  <a:srgbClr val="595959"/>
                </a:solidFill>
              </a:rPr>
              <a:t> scales linearly in seq. length and is faster than all existing approximate attention baselines.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c347d967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c347d967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comes to the first part: Training speed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MLPerf is 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Compared with Nvidia’s…, their</a:t>
            </a:r>
            <a:r>
              <a:rPr lang="en"/>
              <a:t> implementation is 15% faster.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c347d9672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c347d9672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Besides, they compare the result on LRA benchmark, </a:t>
            </a:r>
            <a:r>
              <a:rPr lang="en">
                <a:solidFill>
                  <a:schemeClr val="dk1"/>
                </a:solidFill>
              </a:rPr>
              <a:t>They measure accuracy, throughput, and training time of all models.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FLASHATTENTION achieves up 2.4× speed-up compared to standard attention.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Block-sparse FLASHATTENTION is the fastest one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c3a055e20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c3a055e20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runtime and memory-efficiency of FLASHATTENTION allow us to increase the context length of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to the context length is 4K….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look at the context length of 1k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c3a055e20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c3a055e20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Pathfinder tasks are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look at the left hand side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c3a055e20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c3a055e20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prior work, all transformer models have either run out of memory, or only achieved random performance.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FLASHATTENTION is the first model being able to solve Path-X and Path-256.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FLASHATTENTION achieves 61.4 accuracy on Path-X.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Additionally, block-sparse FLASHATTENTION could also solve the Path-256.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Path-256 has higher </a:t>
            </a:r>
            <a:r>
              <a:rPr lang="en"/>
              <a:t>resolution</a:t>
            </a:r>
            <a:r>
              <a:rPr lang="en"/>
              <a:t> than ..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c347d9672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c347d9672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figure, they compare the results with exact attention and approximate attention,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FLASHATTENTION runs significantly faster than exact attention baselines, up to 3× faster than the PyTorch implementation.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FLASHATTENTION still runs faster than approximate and sparse attention for short sequences due to fewer memory accesses. Although …..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block-sparse FLASHATTENTION is faster than all implementations of exact, sparse, and approximate attention</a:t>
            </a:r>
            <a:r>
              <a:rPr lang="en"/>
              <a:t> across all sequence lengths.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c3a055e20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c3a055e20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</a:t>
            </a:r>
            <a:r>
              <a:rPr lang="en"/>
              <a:t>shows the memory footprint of FLASHATTENTION and block-sparse FLASHATTENTION compared to various exact, approximate, and sparse attention baselines.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FLASHATTENTION and block-sparse FLASHATTENTION have the same memory footprint, which grows linearly with sequence length.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FLASHATTENTION is up to 20× more memory efficient than exact attention baselines, and is more memory-efficient than the approximate attention baselines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bcf4ca0fa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bcf4ca0fa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Limitations of this work is:</a:t>
            </a:r>
            <a:endParaRPr>
              <a:solidFill>
                <a:srgbClr val="595959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100"/>
              <a:buChar char="●"/>
            </a:pPr>
            <a:r>
              <a:rPr lang="en">
                <a:solidFill>
                  <a:srgbClr val="595959"/>
                </a:solidFill>
              </a:rPr>
              <a:t>Writing a new CUDA kernel requires significant engineering effort, Need for a method to write attention algorithms in a high-level language (e.g., PyTorch), and compiling to IO-aware implementations in CUDA. 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100"/>
              <a:buChar char="●"/>
            </a:pPr>
            <a:r>
              <a:rPr lang="en">
                <a:solidFill>
                  <a:srgbClr val="595959"/>
                </a:solidFill>
              </a:rPr>
              <a:t>Implementations may also not be transferable across GPU architectures. 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The future works are:</a:t>
            </a:r>
            <a:endParaRPr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100"/>
              <a:buChar char="●"/>
            </a:pPr>
            <a:r>
              <a:rPr lang="en">
                <a:solidFill>
                  <a:srgbClr val="595959"/>
                </a:solidFill>
              </a:rPr>
              <a:t>Their implementation of attention is for a single GPU. However, the attention computation may be across multiple GPUs. Using multiple GPUs adds an additional layer to IO analysis</a:t>
            </a:r>
            <a:endParaRPr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●"/>
            </a:pPr>
            <a:r>
              <a:rPr lang="en">
                <a:solidFill>
                  <a:srgbClr val="595959"/>
                </a:solidFill>
              </a:rPr>
              <a:t>On the algorithm level, what can we do with longer context? E.g. 8k context length, High resolution images?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6b3a959a1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6b3a959a1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There has been a lot of advances in deep learning. With these new hardware, namely more powerful GPUs, ML researchers are now able to train large DNNs.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People found that larger DNNs tends have a better capability in terms of learning,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when you trained them with large among of data, it often outperformed smaller models, and have better performance.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c3a055e20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c3a055e20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ba358291a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ba358291a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c3a055e20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c3a055e20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will introduce the ….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6ba2002e8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6ba2002e8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Large </a:t>
            </a:r>
            <a:r>
              <a:rPr lang="en">
                <a:solidFill>
                  <a:schemeClr val="dk1"/>
                </a:solidFill>
              </a:rPr>
              <a:t>models require careful attention to parallel layout and memory optimizations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They spread across hundreds of GPUs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have three challenges: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Large models have a large memory footprint, can not fit 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Low parallelization of generation, compared to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Inference cost scales quadratically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6ba2002e8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6ba2002e8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AutoNum type="arabicPeriod"/>
            </a:pPr>
            <a:r>
              <a:rPr lang="en">
                <a:solidFill>
                  <a:srgbClr val="595959"/>
                </a:solidFill>
              </a:rPr>
              <a:t>Build a powerful and abstract partitioning framework to enable reaching the limits of model parallel scaling.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100"/>
              <a:buAutoNum type="arabicPeriod"/>
            </a:pPr>
            <a:r>
              <a:rPr lang="en">
                <a:solidFill>
                  <a:srgbClr val="595959"/>
                </a:solidFill>
              </a:rPr>
              <a:t>Apply memory optimizations, reduce unnecessary tensor overheads and maximize the batch size that fits on a given number of chips, enabling higher throughput</a:t>
            </a:r>
            <a:endParaRPr>
              <a:solidFill>
                <a:srgbClr val="595959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AutoNum type="arabicPeriod"/>
            </a:pPr>
            <a:r>
              <a:rPr lang="en">
                <a:solidFill>
                  <a:srgbClr val="595959"/>
                </a:solidFill>
              </a:rPr>
              <a:t>Reduce unnecessary tensor overheads </a:t>
            </a:r>
            <a:endParaRPr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100"/>
              <a:buAutoNum type="arabicPeriod"/>
            </a:pPr>
            <a:r>
              <a:rPr lang="en">
                <a:solidFill>
                  <a:srgbClr val="595959"/>
                </a:solidFill>
              </a:rPr>
              <a:t>Maximize the batch size that fits on a given number of chips</a:t>
            </a:r>
            <a:endParaRPr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100"/>
              <a:buAutoNum type="arabicPeriod"/>
            </a:pPr>
            <a:r>
              <a:rPr lang="en">
                <a:solidFill>
                  <a:srgbClr val="595959"/>
                </a:solidFill>
              </a:rPr>
              <a:t>Enable higher throughput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6ba2002e85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6ba2002e85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goal is to optimize the partition…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other words, we have three 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6ba2002e85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6ba2002e85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FLOPS means Floating-point operations per second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We have three metrics to evaluate…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ba358291a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ba358291a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target of this paper is to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Here are two things we need to consider…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First is the memory cost: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Tensors such as weights and the KV cache in on-device high-bandwidth memory (HBM) take the most memory footprint, need to be transferred from HBM to the SRAM. This takes a certain amount of time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Second is the compute cost: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If all chips were running at peak FLOPS, these matmuls would take a certain amount of time.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 N-parameter decoder-only model requires 2N matmul FLOPs in the forward pass per token.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6ba2002e8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6ba2002e8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the figures for illustration of the tradeoff.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figure</a:t>
            </a:r>
            <a:r>
              <a:rPr lang="en"/>
              <a:t> shows the relationship between model size, latency, and cost in the generate phase, at the Pareto frontier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we decrease the batch size, we improve the latency but incur higher cost per token.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right figure shows the relationship between model size, latency, and cost in the prefill phase.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tradeoff between batch size and latency is less severe in the prefill phase since decoding has lower paralization.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c3a055f3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c3a055f3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Goal: understand partitioning tradeoffs for transformers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Prefill and decode have fundamentally different constraints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We’ll first discuss ff and attn, and then circle back to evaluating which ff to use for which phase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a358291a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ba358291a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with scaling, Attention is key comp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 quadratically to sequence length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 use case in applications,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works </a:t>
            </a:r>
            <a:r>
              <a:rPr lang="en"/>
              <a:t>have</a:t>
            </a:r>
            <a:r>
              <a:rPr lang="en"/>
              <a:t> shown that modeling context with longer </a:t>
            </a:r>
            <a:r>
              <a:rPr lang="en"/>
              <a:t>sequence usually provide better insights….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6bd8d7365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6bd8d7365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Physical “tensor”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notation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c3a055f3c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c3a055f3c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As batch size increases, so does communication complexity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Different partitioning strats for different batches.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can analytically evaluate this tradeoff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ba358291a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ba358291a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Compute graph for FF layer is essentially just 2 matmuls (einsums)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Does the dumbest thing you can think of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TRICK: </a:t>
            </a:r>
            <a:r>
              <a:rPr lang="en"/>
              <a:t>By partitioning along the output (ff) dimension, the first matmul gives the exact right activation shard to compute second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c3a055f3c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c3a055f3c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Can partition roughly evenly along E and 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Lose previous trick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New trick: By alternating matmul aggregation dimension we don’t ever have to fully replicate an activation shard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c3a055f3c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c3a055f3c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Adds more all-gathers, but on small tensors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6bd8d7365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6bd8d7365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6ba2002e8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26ba2002e8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Briefly explain </a:t>
            </a:r>
            <a:r>
              <a:rPr lang="en"/>
              <a:t>typically</a:t>
            </a:r>
            <a:r>
              <a:rPr lang="en"/>
              <a:t> multi-head attn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c347d9672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c347d9672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 attn lets us use one key/value 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c3a055f3c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c3a055f3c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 att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c3a055f3c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c3a055f3c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abb8275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6abb8275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=&gt; row-wise normalization (sfm) =&gt; appear to be prob, sum to 1.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Notation in the </a:t>
            </a:r>
            <a:r>
              <a:rPr lang="en"/>
              <a:t>paper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6c04e6b7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6c04e6b7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c347d9672a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c347d9672a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Methodology We now conduct an empirical study of our techniques on the PaLM family of models (</a:t>
            </a:r>
            <a:r>
              <a:rPr lang="en" sz="1000">
                <a:solidFill>
                  <a:srgbClr val="001473"/>
                </a:solidFill>
              </a:rPr>
              <a:t>Chowdhery et al.</a:t>
            </a:r>
            <a:r>
              <a:rPr lang="en" sz="1000">
                <a:solidFill>
                  <a:schemeClr val="dk1"/>
                </a:solidFill>
              </a:rPr>
              <a:t>, </a:t>
            </a:r>
            <a:r>
              <a:rPr lang="en" sz="1000">
                <a:solidFill>
                  <a:srgbClr val="001473"/>
                </a:solidFill>
              </a:rPr>
              <a:t>2022</a:t>
            </a:r>
            <a:r>
              <a:rPr lang="en" sz="1000">
                <a:solidFill>
                  <a:schemeClr val="dk1"/>
                </a:solidFill>
              </a:rPr>
              <a:t>), which we select since the model architecture incorporates the techniques of multiquery attention and parallel attention and feedforward layers.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Our inference framework is based on JAX (</a:t>
            </a:r>
            <a:r>
              <a:rPr lang="en" sz="1000">
                <a:solidFill>
                  <a:srgbClr val="001473"/>
                </a:solidFill>
              </a:rPr>
              <a:t>Bradbury et al.</a:t>
            </a:r>
            <a:r>
              <a:rPr lang="en" sz="1000">
                <a:solidFill>
                  <a:schemeClr val="dk1"/>
                </a:solidFill>
              </a:rPr>
              <a:t>, </a:t>
            </a:r>
            <a:r>
              <a:rPr lang="en" sz="1000">
                <a:solidFill>
                  <a:srgbClr val="001473"/>
                </a:solidFill>
              </a:rPr>
              <a:t>2018</a:t>
            </a:r>
            <a:r>
              <a:rPr lang="en" sz="1000">
                <a:solidFill>
                  <a:schemeClr val="dk1"/>
                </a:solidFill>
              </a:rPr>
              <a:t>) and XLA (</a:t>
            </a:r>
            <a:r>
              <a:rPr lang="en" sz="1000">
                <a:solidFill>
                  <a:srgbClr val="001473"/>
                </a:solidFill>
              </a:rPr>
              <a:t>XLA</a:t>
            </a:r>
            <a:r>
              <a:rPr lang="en" sz="1000">
                <a:solidFill>
                  <a:schemeClr val="dk1"/>
                </a:solidFill>
              </a:rPr>
              <a:t>, </a:t>
            </a:r>
            <a:r>
              <a:rPr lang="en" sz="1000">
                <a:solidFill>
                  <a:srgbClr val="001473"/>
                </a:solidFill>
              </a:rPr>
              <a:t>2019</a:t>
            </a:r>
            <a:r>
              <a:rPr lang="en" sz="1000">
                <a:solidFill>
                  <a:schemeClr val="dk1"/>
                </a:solidFill>
              </a:rPr>
              <a:t>), and our original high-level im- plementation was based on T5X (</a:t>
            </a:r>
            <a:r>
              <a:rPr lang="en" sz="1000">
                <a:solidFill>
                  <a:srgbClr val="001473"/>
                </a:solidFill>
              </a:rPr>
              <a:t>Roberts et al.</a:t>
            </a:r>
            <a:r>
              <a:rPr lang="en" sz="1000">
                <a:solidFill>
                  <a:schemeClr val="dk1"/>
                </a:solidFill>
              </a:rPr>
              <a:t>, </a:t>
            </a:r>
            <a:r>
              <a:rPr lang="en" sz="1000">
                <a:solidFill>
                  <a:srgbClr val="001473"/>
                </a:solidFill>
              </a:rPr>
              <a:t>2022</a:t>
            </a:r>
            <a:r>
              <a:rPr lang="en" sz="1000">
                <a:solidFill>
                  <a:schemeClr val="dk1"/>
                </a:solidFill>
              </a:rPr>
              <a:t>). We use up to 256 TPU v4 chips (</a:t>
            </a:r>
            <a:r>
              <a:rPr lang="en" sz="1000">
                <a:solidFill>
                  <a:srgbClr val="001473"/>
                </a:solidFill>
              </a:rPr>
              <a:t>Google</a:t>
            </a:r>
            <a:r>
              <a:rPr lang="en" sz="1000">
                <a:solidFill>
                  <a:schemeClr val="dk1"/>
                </a:solidFill>
              </a:rPr>
              <a:t>, </a:t>
            </a:r>
            <a:r>
              <a:rPr lang="en" sz="1000">
                <a:solidFill>
                  <a:srgbClr val="001473"/>
                </a:solidFill>
              </a:rPr>
              <a:t>2022</a:t>
            </a:r>
            <a:r>
              <a:rPr lang="en" sz="1000">
                <a:solidFill>
                  <a:schemeClr val="dk1"/>
                </a:solidFill>
              </a:rPr>
              <a:t>) for our bench- marks. Each TPU v4 chip can run bfloat16 matrix arithmetic at 275 TFLOPS, has 32 GiB of High Bandwidth Memory (HBM) at 1200 GB/s of bandwidth, and has 270 GB/s of interconnect bandwidth in a 3D torus topology (</a:t>
            </a:r>
            <a:r>
              <a:rPr lang="en" sz="1000">
                <a:solidFill>
                  <a:srgbClr val="001473"/>
                </a:solidFill>
              </a:rPr>
              <a:t>TPUv4</a:t>
            </a:r>
            <a:r>
              <a:rPr lang="en" sz="1000">
                <a:solidFill>
                  <a:schemeClr val="dk1"/>
                </a:solidFill>
              </a:rPr>
              <a:t>).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For the PaLM 540B model we padded the number of at- tention heads up from 48 to 64 in order to partition more effectively on 64+ chips. This adds 18B parameters to the model, which comes at a 3% MFU cost, which was more than recovered by being able to partition more effectively.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c3a055f3c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c3a055f3c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Prefill: (LEFT)</a:t>
            </a:r>
            <a:endParaRPr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100"/>
              <a:buChar char="●"/>
            </a:pPr>
            <a:r>
              <a:rPr lang="en">
                <a:solidFill>
                  <a:srgbClr val="595959"/>
                </a:solidFill>
              </a:rPr>
              <a:t>Prefill is throughput sensitive</a:t>
            </a:r>
            <a:endParaRPr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●"/>
            </a:pPr>
            <a:r>
              <a:rPr b="1" lang="en">
                <a:solidFill>
                  <a:srgbClr val="595959"/>
                </a:solidFill>
              </a:rPr>
              <a:t>Weight Gathered </a:t>
            </a:r>
            <a:r>
              <a:rPr lang="en">
                <a:solidFill>
                  <a:srgbClr val="595959"/>
                </a:solidFill>
              </a:rPr>
              <a:t>partitioning enables better resource utilization for </a:t>
            </a:r>
            <a:r>
              <a:rPr b="1" lang="en">
                <a:solidFill>
                  <a:srgbClr val="595959"/>
                </a:solidFill>
              </a:rPr>
              <a:t>large batches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Decode: (RIGHT)</a:t>
            </a:r>
            <a:endParaRPr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100"/>
              <a:buChar char="●"/>
            </a:pPr>
            <a:r>
              <a:rPr lang="en">
                <a:solidFill>
                  <a:srgbClr val="595959"/>
                </a:solidFill>
              </a:rPr>
              <a:t>Low batch size relative to prefill</a:t>
            </a:r>
            <a:endParaRPr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●"/>
            </a:pPr>
            <a:r>
              <a:rPr lang="en">
                <a:solidFill>
                  <a:srgbClr val="595959"/>
                </a:solidFill>
              </a:rPr>
              <a:t>Both 1D and 2D become communication limited</a:t>
            </a:r>
            <a:endParaRPr>
              <a:solidFill>
                <a:srgbClr val="59595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Char char="●"/>
            </a:pPr>
            <a:r>
              <a:rPr lang="en">
                <a:solidFill>
                  <a:srgbClr val="595959"/>
                </a:solidFill>
              </a:rPr>
              <a:t>2D scales better because activations aren’t shared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Basic strat: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595959"/>
                </a:solidFill>
              </a:rPr>
              <a:t>In prefill select stationary for small batches &amp; gathered for large. In decode batch size usually small, so take stationary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c347d9672a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c347d9672a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Dotted line = KV cache no longer fits in memory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c347d9672a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2c347d9672a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2c347d9672a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2c347d9672a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c34ef8a2a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2c34ef8a2a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c34ef8a2a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2c34ef8a2a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6ba2002e8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26ba2002e8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6ba2002e85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26ba2002e8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abb82755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abb82755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cf4ca0fa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bcf4ca0fa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bcf4ca0fa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bcf4ca0fa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bcf4ca0fa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bcf4ca0fa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Materialize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49.png"/><Relationship Id="rId5" Type="http://schemas.openxmlformats.org/officeDocument/2006/relationships/image" Target="../media/image34.jpg"/><Relationship Id="rId6" Type="http://schemas.openxmlformats.org/officeDocument/2006/relationships/image" Target="../media/image7.jpg"/><Relationship Id="rId7" Type="http://schemas.openxmlformats.org/officeDocument/2006/relationships/image" Target="../media/image2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Relationship Id="rId4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png"/><Relationship Id="rId4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Relationship Id="rId4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0"/>
              <a:t>FlashAttention: </a:t>
            </a:r>
            <a:endParaRPr sz="33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0"/>
              <a:t>Fast and Memory-Efficient Exact Attention with IO-Awareness</a:t>
            </a:r>
            <a:endParaRPr sz="33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910325"/>
            <a:ext cx="8520600" cy="122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EECS 598: Sys4GenAI</a:t>
            </a:r>
            <a:endParaRPr sz="1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Zhenning Yang, Jiaheng Lu, Jeremy Flics</a:t>
            </a:r>
            <a:endParaRPr sz="1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03-19-2024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Attention</a:t>
            </a:r>
            <a:endParaRPr/>
          </a:p>
        </p:txBody>
      </p:sp>
      <p:sp>
        <p:nvSpPr>
          <p:cNvPr id="352" name="Google Shape;35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3" name="Google Shape;353;p22"/>
          <p:cNvGrpSpPr/>
          <p:nvPr/>
        </p:nvGrpSpPr>
        <p:grpSpPr>
          <a:xfrm>
            <a:off x="737250" y="1719250"/>
            <a:ext cx="265800" cy="1329000"/>
            <a:chOff x="1328750" y="1765925"/>
            <a:chExt cx="265800" cy="1329000"/>
          </a:xfrm>
        </p:grpSpPr>
        <p:sp>
          <p:nvSpPr>
            <p:cNvPr id="354" name="Google Shape;354;p22"/>
            <p:cNvSpPr/>
            <p:nvPr/>
          </p:nvSpPr>
          <p:spPr>
            <a:xfrm>
              <a:off x="1328750" y="17659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1328750" y="20317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1328750" y="22975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1328750" y="25633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1328750" y="28291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Google Shape;359;p22"/>
          <p:cNvGrpSpPr/>
          <p:nvPr/>
        </p:nvGrpSpPr>
        <p:grpSpPr>
          <a:xfrm>
            <a:off x="1566900" y="1719250"/>
            <a:ext cx="265800" cy="1329000"/>
            <a:chOff x="1328750" y="1765925"/>
            <a:chExt cx="265800" cy="1329000"/>
          </a:xfrm>
        </p:grpSpPr>
        <p:sp>
          <p:nvSpPr>
            <p:cNvPr id="360" name="Google Shape;360;p22"/>
            <p:cNvSpPr/>
            <p:nvPr/>
          </p:nvSpPr>
          <p:spPr>
            <a:xfrm>
              <a:off x="1328750" y="17659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1328750" y="20317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1328750" y="22975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1328750" y="25633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1328750" y="28291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5" name="Google Shape;365;p22"/>
          <p:cNvGrpSpPr/>
          <p:nvPr/>
        </p:nvGrpSpPr>
        <p:grpSpPr>
          <a:xfrm>
            <a:off x="6981600" y="1753550"/>
            <a:ext cx="265800" cy="1329000"/>
            <a:chOff x="1328750" y="1765925"/>
            <a:chExt cx="265800" cy="1329000"/>
          </a:xfrm>
        </p:grpSpPr>
        <p:sp>
          <p:nvSpPr>
            <p:cNvPr id="366" name="Google Shape;366;p22"/>
            <p:cNvSpPr/>
            <p:nvPr/>
          </p:nvSpPr>
          <p:spPr>
            <a:xfrm>
              <a:off x="1328750" y="17659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1328750" y="20317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1328750" y="22975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1328750" y="25633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1328750" y="28291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22"/>
          <p:cNvGrpSpPr/>
          <p:nvPr/>
        </p:nvGrpSpPr>
        <p:grpSpPr>
          <a:xfrm>
            <a:off x="8031900" y="1753550"/>
            <a:ext cx="265800" cy="1329000"/>
            <a:chOff x="1328750" y="1765925"/>
            <a:chExt cx="265800" cy="1329000"/>
          </a:xfrm>
        </p:grpSpPr>
        <p:sp>
          <p:nvSpPr>
            <p:cNvPr id="372" name="Google Shape;372;p22"/>
            <p:cNvSpPr/>
            <p:nvPr/>
          </p:nvSpPr>
          <p:spPr>
            <a:xfrm>
              <a:off x="1328750" y="17659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1328750" y="20317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1328750" y="22975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1328750" y="25633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1328750" y="28291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22"/>
          <p:cNvGrpSpPr/>
          <p:nvPr/>
        </p:nvGrpSpPr>
        <p:grpSpPr>
          <a:xfrm>
            <a:off x="2647788" y="1719250"/>
            <a:ext cx="1329000" cy="1329000"/>
            <a:chOff x="3202325" y="1693525"/>
            <a:chExt cx="1329000" cy="1329000"/>
          </a:xfrm>
        </p:grpSpPr>
        <p:sp>
          <p:nvSpPr>
            <p:cNvPr id="378" name="Google Shape;378;p22"/>
            <p:cNvSpPr/>
            <p:nvPr/>
          </p:nvSpPr>
          <p:spPr>
            <a:xfrm>
              <a:off x="32023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32023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32023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32023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32023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34681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34681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34681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34681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34681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37339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37339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37339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37339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37339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39997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39997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39997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39997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39997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42655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42655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42655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42655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42655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22"/>
          <p:cNvGrpSpPr/>
          <p:nvPr/>
        </p:nvGrpSpPr>
        <p:grpSpPr>
          <a:xfrm>
            <a:off x="4868100" y="1719250"/>
            <a:ext cx="1329000" cy="1329000"/>
            <a:chOff x="3202325" y="1693525"/>
            <a:chExt cx="1329000" cy="1329000"/>
          </a:xfrm>
        </p:grpSpPr>
        <p:sp>
          <p:nvSpPr>
            <p:cNvPr id="404" name="Google Shape;404;p22"/>
            <p:cNvSpPr/>
            <p:nvPr/>
          </p:nvSpPr>
          <p:spPr>
            <a:xfrm>
              <a:off x="32023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32023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32023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32023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32023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34681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34681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34681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34681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34681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37339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37339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37339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37339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37339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39997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39997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39997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39997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39997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42655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42655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42655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42655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42655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22"/>
          <p:cNvSpPr txBox="1"/>
          <p:nvPr/>
        </p:nvSpPr>
        <p:spPr>
          <a:xfrm>
            <a:off x="562500" y="1325650"/>
            <a:ext cx="61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Q 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(N x d)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430" name="Google Shape;430;p22"/>
          <p:cNvSpPr txBox="1"/>
          <p:nvPr/>
        </p:nvSpPr>
        <p:spPr>
          <a:xfrm>
            <a:off x="1392150" y="1325650"/>
            <a:ext cx="61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K 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(N x d)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431" name="Google Shape;431;p22"/>
          <p:cNvSpPr txBox="1"/>
          <p:nvPr/>
        </p:nvSpPr>
        <p:spPr>
          <a:xfrm>
            <a:off x="6806850" y="1359950"/>
            <a:ext cx="61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V 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(N x d)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432" name="Google Shape;432;p22"/>
          <p:cNvSpPr txBox="1"/>
          <p:nvPr/>
        </p:nvSpPr>
        <p:spPr>
          <a:xfrm>
            <a:off x="7857150" y="1359950"/>
            <a:ext cx="61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O 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(N x d)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433" name="Google Shape;433;p22"/>
          <p:cNvSpPr txBox="1"/>
          <p:nvPr/>
        </p:nvSpPr>
        <p:spPr>
          <a:xfrm>
            <a:off x="2647800" y="1325650"/>
            <a:ext cx="132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S = Q K</a:t>
            </a:r>
            <a:r>
              <a:rPr b="1" baseline="30000" lang="en" sz="1000">
                <a:solidFill>
                  <a:schemeClr val="dk2"/>
                </a:solidFill>
              </a:rPr>
              <a:t>T</a:t>
            </a:r>
            <a:r>
              <a:rPr b="1" lang="en" sz="1000">
                <a:solidFill>
                  <a:schemeClr val="dk2"/>
                </a:solidFill>
              </a:rPr>
              <a:t> 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(N x N)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434" name="Google Shape;434;p22"/>
          <p:cNvSpPr txBox="1"/>
          <p:nvPr/>
        </p:nvSpPr>
        <p:spPr>
          <a:xfrm>
            <a:off x="4868100" y="1325650"/>
            <a:ext cx="132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P = Softmax(S)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(N x N)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435" name="Google Shape;435;p22"/>
          <p:cNvSpPr/>
          <p:nvPr/>
        </p:nvSpPr>
        <p:spPr>
          <a:xfrm>
            <a:off x="2107350" y="2289400"/>
            <a:ext cx="265800" cy="18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2"/>
          <p:cNvSpPr/>
          <p:nvPr/>
        </p:nvSpPr>
        <p:spPr>
          <a:xfrm>
            <a:off x="4289550" y="2289400"/>
            <a:ext cx="265800" cy="18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2"/>
          <p:cNvSpPr/>
          <p:nvPr/>
        </p:nvSpPr>
        <p:spPr>
          <a:xfrm>
            <a:off x="7506750" y="2289400"/>
            <a:ext cx="265800" cy="1887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2"/>
          <p:cNvSpPr/>
          <p:nvPr/>
        </p:nvSpPr>
        <p:spPr>
          <a:xfrm>
            <a:off x="6456450" y="2246650"/>
            <a:ext cx="265800" cy="274200"/>
          </a:xfrm>
          <a:prstGeom prst="mathMultiply">
            <a:avLst>
              <a:gd fmla="val 23520" name="adj1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2"/>
          <p:cNvSpPr/>
          <p:nvPr/>
        </p:nvSpPr>
        <p:spPr>
          <a:xfrm>
            <a:off x="1152075" y="2246650"/>
            <a:ext cx="265800" cy="274200"/>
          </a:xfrm>
          <a:prstGeom prst="mathMultiply">
            <a:avLst>
              <a:gd fmla="val 23520" name="adj1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2"/>
          <p:cNvSpPr/>
          <p:nvPr/>
        </p:nvSpPr>
        <p:spPr>
          <a:xfrm>
            <a:off x="2497650" y="1285875"/>
            <a:ext cx="1667400" cy="17967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2"/>
          <p:cNvSpPr/>
          <p:nvPr/>
        </p:nvSpPr>
        <p:spPr>
          <a:xfrm>
            <a:off x="4672775" y="1285875"/>
            <a:ext cx="1667400" cy="17967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2"/>
          <p:cNvSpPr txBox="1"/>
          <p:nvPr/>
        </p:nvSpPr>
        <p:spPr>
          <a:xfrm>
            <a:off x="4387500" y="3122125"/>
            <a:ext cx="2290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Row-wise sum needed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443" name="Google Shape;4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450" y="3698800"/>
            <a:ext cx="1105800" cy="11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22"/>
          <p:cNvSpPr txBox="1"/>
          <p:nvPr/>
        </p:nvSpPr>
        <p:spPr>
          <a:xfrm>
            <a:off x="2336250" y="4804600"/>
            <a:ext cx="12582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ML folks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445" name="Google Shape;445;p22"/>
          <p:cNvSpPr/>
          <p:nvPr/>
        </p:nvSpPr>
        <p:spPr>
          <a:xfrm>
            <a:off x="3205500" y="3546400"/>
            <a:ext cx="2032200" cy="393600"/>
          </a:xfrm>
          <a:prstGeom prst="wedgeRoundRectCallout">
            <a:avLst>
              <a:gd fmla="val -48801" name="adj1"/>
              <a:gd fmla="val 9409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You better not change the math. That’s my job…</a:t>
            </a:r>
            <a:endParaRPr sz="1200"/>
          </a:p>
        </p:txBody>
      </p:sp>
      <p:pic>
        <p:nvPicPr>
          <p:cNvPr id="446" name="Google Shape;4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700" y="3698800"/>
            <a:ext cx="1105800" cy="11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22"/>
          <p:cNvSpPr txBox="1"/>
          <p:nvPr/>
        </p:nvSpPr>
        <p:spPr>
          <a:xfrm>
            <a:off x="5419500" y="4804600"/>
            <a:ext cx="12582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System folks</a:t>
            </a:r>
            <a:endParaRPr b="1" sz="13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IO-Aware Attention: FlashAttention</a:t>
            </a:r>
            <a:endParaRPr/>
          </a:p>
        </p:txBody>
      </p:sp>
      <p:sp>
        <p:nvSpPr>
          <p:cNvPr id="453" name="Google Shape;45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4" name="Google Shape;4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255" y="1758325"/>
            <a:ext cx="1575105" cy="1550702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3"/>
          <p:cNvSpPr txBox="1"/>
          <p:nvPr/>
        </p:nvSpPr>
        <p:spPr>
          <a:xfrm>
            <a:off x="603225" y="3309027"/>
            <a:ext cx="15753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ML</a:t>
            </a:r>
            <a:r>
              <a:rPr b="1" lang="en" sz="1300">
                <a:solidFill>
                  <a:schemeClr val="dk1"/>
                </a:solidFill>
              </a:rPr>
              <a:t>Sys folks</a:t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456" name="Google Shape;456;p23"/>
          <p:cNvSpPr txBox="1"/>
          <p:nvPr/>
        </p:nvSpPr>
        <p:spPr>
          <a:xfrm>
            <a:off x="2630850" y="1420225"/>
            <a:ext cx="59178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Can we compute softmax by block? 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 sz="1800">
                <a:solidFill>
                  <a:schemeClr val="dk1"/>
                </a:solidFill>
              </a:rPr>
              <a:t>Tiling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Can we NOT store NxN matrix in backward pass?</a:t>
            </a:r>
            <a:endParaRPr sz="1800"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" sz="1800">
                <a:solidFill>
                  <a:schemeClr val="dk1"/>
                </a:solidFill>
              </a:rPr>
              <a:t>Recomputation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57" name="Google Shape;457;p23"/>
          <p:cNvSpPr txBox="1"/>
          <p:nvPr/>
        </p:nvSpPr>
        <p:spPr>
          <a:xfrm>
            <a:off x="2630850" y="3531225"/>
            <a:ext cx="591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Exact attention? YES!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FlashAttention: Tiling with Softmax Re-s</a:t>
            </a:r>
            <a:r>
              <a:rPr lang="en"/>
              <a:t>caling</a:t>
            </a:r>
            <a:endParaRPr/>
          </a:p>
        </p:txBody>
      </p:sp>
      <p:sp>
        <p:nvSpPr>
          <p:cNvPr id="463" name="Google Shape;46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4" name="Google Shape;4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150" y="1182200"/>
            <a:ext cx="7361700" cy="3709599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4"/>
          <p:cNvSpPr txBox="1"/>
          <p:nvPr/>
        </p:nvSpPr>
        <p:spPr>
          <a:xfrm>
            <a:off x="5878350" y="1182200"/>
            <a:ext cx="237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O = Softmax(Q K</a:t>
            </a:r>
            <a:r>
              <a:rPr b="1" baseline="30000" lang="en" sz="1700">
                <a:solidFill>
                  <a:schemeClr val="dk1"/>
                </a:solidFill>
              </a:rPr>
              <a:t>T</a:t>
            </a:r>
            <a:r>
              <a:rPr b="1" lang="en" sz="1700">
                <a:solidFill>
                  <a:schemeClr val="dk1"/>
                </a:solidFill>
              </a:rPr>
              <a:t> )V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466" name="Google Shape;4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100" y="1689500"/>
            <a:ext cx="1766400" cy="6850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24"/>
          <p:cNvSpPr/>
          <p:nvPr/>
        </p:nvSpPr>
        <p:spPr>
          <a:xfrm>
            <a:off x="2497100" y="1182200"/>
            <a:ext cx="2334000" cy="7656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FlashAttention: Tiling with Softmax Re-scaling</a:t>
            </a:r>
            <a:endParaRPr/>
          </a:p>
        </p:txBody>
      </p:sp>
      <p:sp>
        <p:nvSpPr>
          <p:cNvPr id="473" name="Google Shape;47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4" name="Google Shape;4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150" y="1182200"/>
            <a:ext cx="7361700" cy="3709599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25"/>
          <p:cNvSpPr txBox="1"/>
          <p:nvPr/>
        </p:nvSpPr>
        <p:spPr>
          <a:xfrm>
            <a:off x="5878350" y="1182200"/>
            <a:ext cx="237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O = Softmax(Q K</a:t>
            </a:r>
            <a:r>
              <a:rPr b="1" baseline="30000" lang="en" sz="1700">
                <a:solidFill>
                  <a:schemeClr val="dk1"/>
                </a:solidFill>
              </a:rPr>
              <a:t>T</a:t>
            </a:r>
            <a:r>
              <a:rPr b="1" lang="en" sz="1700">
                <a:solidFill>
                  <a:schemeClr val="dk1"/>
                </a:solidFill>
              </a:rPr>
              <a:t> )V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476" name="Google Shape;4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100" y="1689500"/>
            <a:ext cx="1766400" cy="685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25"/>
          <p:cNvGrpSpPr/>
          <p:nvPr/>
        </p:nvGrpSpPr>
        <p:grpSpPr>
          <a:xfrm>
            <a:off x="6923200" y="2806150"/>
            <a:ext cx="1909200" cy="810600"/>
            <a:chOff x="6923200" y="2806150"/>
            <a:chExt cx="1909200" cy="810600"/>
          </a:xfrm>
        </p:grpSpPr>
        <p:cxnSp>
          <p:nvCxnSpPr>
            <p:cNvPr id="478" name="Google Shape;478;p25"/>
            <p:cNvCxnSpPr>
              <a:stCxn id="479" idx="1"/>
            </p:cNvCxnSpPr>
            <p:nvPr/>
          </p:nvCxnSpPr>
          <p:spPr>
            <a:xfrm flipH="1">
              <a:off x="6923200" y="3052450"/>
              <a:ext cx="888300" cy="56430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79" name="Google Shape;479;p25"/>
            <p:cNvSpPr txBox="1"/>
            <p:nvPr/>
          </p:nvSpPr>
          <p:spPr>
            <a:xfrm>
              <a:off x="7811500" y="2806150"/>
              <a:ext cx="1020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2"/>
                  </a:solidFill>
                </a:rPr>
                <a:t>Wrong denominator</a:t>
              </a:r>
              <a:endParaRPr b="1" sz="1000">
                <a:solidFill>
                  <a:schemeClr val="dk2"/>
                </a:solidFill>
              </a:endParaRPr>
            </a:p>
          </p:txBody>
        </p:sp>
      </p:grpSp>
      <p:sp>
        <p:nvSpPr>
          <p:cNvPr id="480" name="Google Shape;480;p25"/>
          <p:cNvSpPr/>
          <p:nvPr/>
        </p:nvSpPr>
        <p:spPr>
          <a:xfrm>
            <a:off x="2522725" y="1182275"/>
            <a:ext cx="1176600" cy="37095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5"/>
          <p:cNvSpPr/>
          <p:nvPr/>
        </p:nvSpPr>
        <p:spPr>
          <a:xfrm>
            <a:off x="5134575" y="3344125"/>
            <a:ext cx="2219400" cy="4311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FlashAttention: Tiling with Softmax Re-scaling</a:t>
            </a:r>
            <a:endParaRPr/>
          </a:p>
        </p:txBody>
      </p:sp>
      <p:sp>
        <p:nvSpPr>
          <p:cNvPr id="487" name="Google Shape;48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8" name="Google Shape;4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150" y="1182200"/>
            <a:ext cx="7361700" cy="370959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26"/>
          <p:cNvSpPr txBox="1"/>
          <p:nvPr/>
        </p:nvSpPr>
        <p:spPr>
          <a:xfrm>
            <a:off x="5878350" y="1182200"/>
            <a:ext cx="237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O = Softmax(Q K</a:t>
            </a:r>
            <a:r>
              <a:rPr b="1" baseline="30000" lang="en" sz="1700">
                <a:solidFill>
                  <a:schemeClr val="dk1"/>
                </a:solidFill>
              </a:rPr>
              <a:t>T</a:t>
            </a:r>
            <a:r>
              <a:rPr b="1" lang="en" sz="1700">
                <a:solidFill>
                  <a:schemeClr val="dk1"/>
                </a:solidFill>
              </a:rPr>
              <a:t> )V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490" name="Google Shape;4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5100" y="1689500"/>
            <a:ext cx="1766400" cy="685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Google Shape;491;p26"/>
          <p:cNvCxnSpPr>
            <a:stCxn id="492" idx="1"/>
          </p:cNvCxnSpPr>
          <p:nvPr/>
        </p:nvCxnSpPr>
        <p:spPr>
          <a:xfrm flipH="1">
            <a:off x="6923200" y="3052450"/>
            <a:ext cx="888300" cy="5643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2" name="Google Shape;492;p26"/>
          <p:cNvSpPr txBox="1"/>
          <p:nvPr/>
        </p:nvSpPr>
        <p:spPr>
          <a:xfrm>
            <a:off x="7811500" y="2806150"/>
            <a:ext cx="102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Wrong denominator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493" name="Google Shape;493;p26"/>
          <p:cNvSpPr/>
          <p:nvPr/>
        </p:nvSpPr>
        <p:spPr>
          <a:xfrm>
            <a:off x="3665725" y="1182275"/>
            <a:ext cx="1468800" cy="37095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6"/>
          <p:cNvSpPr/>
          <p:nvPr/>
        </p:nvSpPr>
        <p:spPr>
          <a:xfrm>
            <a:off x="5134575" y="3772150"/>
            <a:ext cx="2219400" cy="6381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FlashAttention: Numerically Stable Softmax</a:t>
            </a:r>
            <a:endParaRPr/>
          </a:p>
        </p:txBody>
      </p:sp>
      <p:sp>
        <p:nvSpPr>
          <p:cNvPr id="500" name="Google Shape;50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1" name="Google Shape;501;p27"/>
          <p:cNvPicPr preferRelativeResize="0"/>
          <p:nvPr/>
        </p:nvPicPr>
        <p:blipFill rotWithShape="1">
          <a:blip r:embed="rId3">
            <a:alphaModFix/>
          </a:blip>
          <a:srcRect b="0" l="0" r="0" t="2884"/>
          <a:stretch/>
        </p:blipFill>
        <p:spPr>
          <a:xfrm>
            <a:off x="2193600" y="1515175"/>
            <a:ext cx="1957075" cy="15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7"/>
          <p:cNvSpPr txBox="1"/>
          <p:nvPr/>
        </p:nvSpPr>
        <p:spPr>
          <a:xfrm>
            <a:off x="236400" y="2101025"/>
            <a:ext cx="195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Potentially overflow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03" name="Google Shape;503;p27"/>
          <p:cNvSpPr txBox="1"/>
          <p:nvPr/>
        </p:nvSpPr>
        <p:spPr>
          <a:xfrm>
            <a:off x="0" y="4935200"/>
            <a:ext cx="84726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Milakov, et al. Online normalizer calculation for softmax, arXiv, 2018</a:t>
            </a:r>
            <a:endParaRPr sz="900">
              <a:solidFill>
                <a:schemeClr val="dk2"/>
              </a:solidFill>
            </a:endParaRPr>
          </a:p>
        </p:txBody>
      </p:sp>
      <p:grpSp>
        <p:nvGrpSpPr>
          <p:cNvPr id="504" name="Google Shape;504;p27"/>
          <p:cNvGrpSpPr/>
          <p:nvPr/>
        </p:nvGrpSpPr>
        <p:grpSpPr>
          <a:xfrm>
            <a:off x="4713288" y="1515175"/>
            <a:ext cx="3819087" cy="2710700"/>
            <a:chOff x="4713288" y="1515175"/>
            <a:chExt cx="3819087" cy="2710700"/>
          </a:xfrm>
        </p:grpSpPr>
        <p:pic>
          <p:nvPicPr>
            <p:cNvPr id="505" name="Google Shape;505;p27"/>
            <p:cNvPicPr preferRelativeResize="0"/>
            <p:nvPr/>
          </p:nvPicPr>
          <p:blipFill rotWithShape="1">
            <a:blip r:embed="rId4">
              <a:alphaModFix/>
            </a:blip>
            <a:srcRect b="0" l="0" r="0" t="2152"/>
            <a:stretch/>
          </p:blipFill>
          <p:spPr>
            <a:xfrm>
              <a:off x="4929488" y="1515175"/>
              <a:ext cx="1957075" cy="2111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6" name="Google Shape;506;p27"/>
            <p:cNvSpPr txBox="1"/>
            <p:nvPr/>
          </p:nvSpPr>
          <p:spPr>
            <a:xfrm>
              <a:off x="6886575" y="2088961"/>
              <a:ext cx="1645800" cy="96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</a:rPr>
                <a:t>TensorFlow v1.7</a:t>
              </a:r>
              <a:endParaRPr sz="1500"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</a:rPr>
                <a:t>PyTorch v0.4.0</a:t>
              </a:r>
              <a:endParaRPr sz="1500">
                <a:solidFill>
                  <a:schemeClr val="dk1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</a:rPr>
                <a:t>MXNET v1.1.0</a:t>
              </a:r>
              <a:endParaRPr sz="1500">
                <a:solidFill>
                  <a:schemeClr val="dk1"/>
                </a:solidFill>
              </a:endParaRPr>
            </a:p>
          </p:txBody>
        </p:sp>
        <p:pic>
          <p:nvPicPr>
            <p:cNvPr id="507" name="Google Shape;507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13288" y="3653175"/>
              <a:ext cx="2389506" cy="572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8" name="Google Shape;50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3833" y="3080475"/>
            <a:ext cx="1476616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FlashAttention: Numerically Stable Softmax</a:t>
            </a:r>
            <a:endParaRPr/>
          </a:p>
        </p:txBody>
      </p:sp>
      <p:sp>
        <p:nvSpPr>
          <p:cNvPr id="514" name="Google Shape;51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5" name="Google Shape;515;p28"/>
          <p:cNvPicPr preferRelativeResize="0"/>
          <p:nvPr/>
        </p:nvPicPr>
        <p:blipFill rotWithShape="1">
          <a:blip r:embed="rId3">
            <a:alphaModFix/>
          </a:blip>
          <a:srcRect b="0" l="0" r="0" t="2229"/>
          <a:stretch/>
        </p:blipFill>
        <p:spPr>
          <a:xfrm>
            <a:off x="464100" y="1790575"/>
            <a:ext cx="4143250" cy="19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28"/>
          <p:cNvSpPr txBox="1"/>
          <p:nvPr/>
        </p:nvSpPr>
        <p:spPr>
          <a:xfrm>
            <a:off x="464100" y="3786925"/>
            <a:ext cx="41433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Running maximum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lang="en" sz="1500">
                <a:solidFill>
                  <a:schemeClr val="dk1"/>
                </a:solidFill>
              </a:rPr>
              <a:t>Online error correction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17" name="Google Shape;517;p28"/>
          <p:cNvSpPr/>
          <p:nvPr/>
        </p:nvSpPr>
        <p:spPr>
          <a:xfrm>
            <a:off x="977400" y="2527422"/>
            <a:ext cx="2393400" cy="4239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8" name="Google Shape;518;p28"/>
          <p:cNvGrpSpPr/>
          <p:nvPr/>
        </p:nvGrpSpPr>
        <p:grpSpPr>
          <a:xfrm>
            <a:off x="2213650" y="1172200"/>
            <a:ext cx="3669200" cy="1584000"/>
            <a:chOff x="2213650" y="1172200"/>
            <a:chExt cx="3669200" cy="1584000"/>
          </a:xfrm>
        </p:grpSpPr>
        <p:cxnSp>
          <p:nvCxnSpPr>
            <p:cNvPr id="519" name="Google Shape;519;p28"/>
            <p:cNvCxnSpPr>
              <a:stCxn id="520" idx="2"/>
            </p:cNvCxnSpPr>
            <p:nvPr/>
          </p:nvCxnSpPr>
          <p:spPr>
            <a:xfrm flipH="1">
              <a:off x="2213650" y="1514050"/>
              <a:ext cx="1712100" cy="123480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20" name="Google Shape;520;p28"/>
            <p:cNvSpPr txBox="1"/>
            <p:nvPr/>
          </p:nvSpPr>
          <p:spPr>
            <a:xfrm>
              <a:off x="3244150" y="1175350"/>
              <a:ext cx="1363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</a:rPr>
                <a:t>Outdated local max</a:t>
              </a:r>
              <a:endParaRPr b="1" sz="1000">
                <a:solidFill>
                  <a:schemeClr val="dk1"/>
                </a:solidFill>
              </a:endParaRPr>
            </a:p>
          </p:txBody>
        </p:sp>
        <p:cxnSp>
          <p:nvCxnSpPr>
            <p:cNvPr id="521" name="Google Shape;521;p28"/>
            <p:cNvCxnSpPr>
              <a:stCxn id="522" idx="2"/>
            </p:cNvCxnSpPr>
            <p:nvPr/>
          </p:nvCxnSpPr>
          <p:spPr>
            <a:xfrm flipH="1">
              <a:off x="2589900" y="1517200"/>
              <a:ext cx="2715000" cy="123900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22" name="Google Shape;522;p28"/>
            <p:cNvSpPr txBox="1"/>
            <p:nvPr/>
          </p:nvSpPr>
          <p:spPr>
            <a:xfrm>
              <a:off x="4726950" y="1172200"/>
              <a:ext cx="1155900" cy="34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</a:rPr>
                <a:t>New local max</a:t>
              </a:r>
              <a:endParaRPr b="1" sz="1000">
                <a:solidFill>
                  <a:schemeClr val="dk1"/>
                </a:solidFill>
              </a:endParaRPr>
            </a:p>
          </p:txBody>
        </p:sp>
      </p:grpSp>
      <p:pic>
        <p:nvPicPr>
          <p:cNvPr id="523" name="Google Shape;52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650" y="2254200"/>
            <a:ext cx="3675648" cy="1532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4" name="Google Shape;524;p28"/>
          <p:cNvGrpSpPr/>
          <p:nvPr/>
        </p:nvGrpSpPr>
        <p:grpSpPr>
          <a:xfrm>
            <a:off x="3925750" y="1514050"/>
            <a:ext cx="3981050" cy="1112100"/>
            <a:chOff x="3925750" y="1514050"/>
            <a:chExt cx="3981050" cy="1112100"/>
          </a:xfrm>
        </p:grpSpPr>
        <p:cxnSp>
          <p:nvCxnSpPr>
            <p:cNvPr id="525" name="Google Shape;525;p28"/>
            <p:cNvCxnSpPr>
              <a:stCxn id="522" idx="2"/>
            </p:cNvCxnSpPr>
            <p:nvPr/>
          </p:nvCxnSpPr>
          <p:spPr>
            <a:xfrm>
              <a:off x="5304900" y="1517200"/>
              <a:ext cx="2601900" cy="110160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26" name="Google Shape;526;p28"/>
            <p:cNvCxnSpPr>
              <a:stCxn id="520" idx="2"/>
            </p:cNvCxnSpPr>
            <p:nvPr/>
          </p:nvCxnSpPr>
          <p:spPr>
            <a:xfrm>
              <a:off x="3925750" y="1514050"/>
              <a:ext cx="2823600" cy="109740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27" name="Google Shape;527;p28"/>
            <p:cNvCxnSpPr>
              <a:stCxn id="520" idx="2"/>
            </p:cNvCxnSpPr>
            <p:nvPr/>
          </p:nvCxnSpPr>
          <p:spPr>
            <a:xfrm>
              <a:off x="3925750" y="1514050"/>
              <a:ext cx="3510900" cy="1112100"/>
            </a:xfrm>
            <a:prstGeom prst="straightConnector1">
              <a:avLst/>
            </a:prstGeom>
            <a:noFill/>
            <a:ln cap="flat" cmpd="sng" w="19050">
              <a:solidFill>
                <a:srgbClr val="FF99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28" name="Google Shape;528;p28"/>
          <p:cNvSpPr txBox="1"/>
          <p:nvPr/>
        </p:nvSpPr>
        <p:spPr>
          <a:xfrm>
            <a:off x="0" y="4935200"/>
            <a:ext cx="84726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Milakov, et al. Online normalizer calculation for softmax, arXiv, 2018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FlashAttention: Numerically Stable Softmax</a:t>
            </a:r>
            <a:endParaRPr/>
          </a:p>
        </p:txBody>
      </p:sp>
      <p:sp>
        <p:nvSpPr>
          <p:cNvPr id="534" name="Google Shape;5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5" name="Google Shape;5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086" y="1017725"/>
            <a:ext cx="6251826" cy="403909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9"/>
          <p:cNvSpPr/>
          <p:nvPr/>
        </p:nvSpPr>
        <p:spPr>
          <a:xfrm>
            <a:off x="1446075" y="3926200"/>
            <a:ext cx="6251700" cy="5727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7" name="Google Shape;537;p29"/>
          <p:cNvGrpSpPr/>
          <p:nvPr/>
        </p:nvGrpSpPr>
        <p:grpSpPr>
          <a:xfrm>
            <a:off x="77175" y="3403000"/>
            <a:ext cx="2734500" cy="806250"/>
            <a:chOff x="77175" y="3403000"/>
            <a:chExt cx="2734500" cy="806250"/>
          </a:xfrm>
        </p:grpSpPr>
        <p:cxnSp>
          <p:nvCxnSpPr>
            <p:cNvPr id="538" name="Google Shape;538;p29"/>
            <p:cNvCxnSpPr>
              <a:stCxn id="539" idx="3"/>
            </p:cNvCxnSpPr>
            <p:nvPr/>
          </p:nvCxnSpPr>
          <p:spPr>
            <a:xfrm>
              <a:off x="1080075" y="3587650"/>
              <a:ext cx="1731600" cy="621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39" name="Google Shape;539;p29"/>
            <p:cNvSpPr txBox="1"/>
            <p:nvPr/>
          </p:nvSpPr>
          <p:spPr>
            <a:xfrm>
              <a:off x="77175" y="3403000"/>
              <a:ext cx="1002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</a:rPr>
                <a:t>Re-scaling</a:t>
              </a:r>
              <a:endParaRPr b="1" sz="1200">
                <a:solidFill>
                  <a:schemeClr val="dk1"/>
                </a:solidFill>
              </a:endParaRPr>
            </a:p>
          </p:txBody>
        </p:sp>
      </p:grpSp>
      <p:grpSp>
        <p:nvGrpSpPr>
          <p:cNvPr id="540" name="Google Shape;540;p29"/>
          <p:cNvGrpSpPr/>
          <p:nvPr/>
        </p:nvGrpSpPr>
        <p:grpSpPr>
          <a:xfrm>
            <a:off x="6069200" y="2741025"/>
            <a:ext cx="2952000" cy="1193850"/>
            <a:chOff x="6069200" y="2741025"/>
            <a:chExt cx="2952000" cy="1193850"/>
          </a:xfrm>
        </p:grpSpPr>
        <p:cxnSp>
          <p:nvCxnSpPr>
            <p:cNvPr id="541" name="Google Shape;541;p29"/>
            <p:cNvCxnSpPr>
              <a:stCxn id="542" idx="1"/>
            </p:cNvCxnSpPr>
            <p:nvPr/>
          </p:nvCxnSpPr>
          <p:spPr>
            <a:xfrm flipH="1">
              <a:off x="6069200" y="3018075"/>
              <a:ext cx="1994700" cy="916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42" name="Google Shape;542;p29"/>
            <p:cNvSpPr txBox="1"/>
            <p:nvPr/>
          </p:nvSpPr>
          <p:spPr>
            <a:xfrm>
              <a:off x="8063900" y="2741025"/>
              <a:ext cx="9573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</a:rPr>
                <a:t>Error correction</a:t>
              </a:r>
              <a:endParaRPr b="1" sz="1200">
                <a:solidFill>
                  <a:schemeClr val="dk1"/>
                </a:solidFill>
              </a:endParaRPr>
            </a:p>
          </p:txBody>
        </p:sp>
      </p:grpSp>
      <p:grpSp>
        <p:nvGrpSpPr>
          <p:cNvPr id="543" name="Google Shape;543;p29"/>
          <p:cNvGrpSpPr/>
          <p:nvPr/>
        </p:nvGrpSpPr>
        <p:grpSpPr>
          <a:xfrm>
            <a:off x="4380600" y="4406425"/>
            <a:ext cx="3960300" cy="553650"/>
            <a:chOff x="4380600" y="4406425"/>
            <a:chExt cx="3960300" cy="553650"/>
          </a:xfrm>
        </p:grpSpPr>
        <p:cxnSp>
          <p:nvCxnSpPr>
            <p:cNvPr id="544" name="Google Shape;544;p29"/>
            <p:cNvCxnSpPr>
              <a:stCxn id="545" idx="1"/>
            </p:cNvCxnSpPr>
            <p:nvPr/>
          </p:nvCxnSpPr>
          <p:spPr>
            <a:xfrm rot="10800000">
              <a:off x="4380600" y="4406425"/>
              <a:ext cx="1620000" cy="369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45" name="Google Shape;545;p29"/>
            <p:cNvSpPr txBox="1"/>
            <p:nvPr/>
          </p:nvSpPr>
          <p:spPr>
            <a:xfrm>
              <a:off x="6000600" y="4590775"/>
              <a:ext cx="2340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</a:rPr>
                <a:t>Keep track of some </a:t>
              </a:r>
              <a:r>
                <a:rPr b="1" lang="en" sz="1200">
                  <a:solidFill>
                    <a:schemeClr val="dk1"/>
                  </a:solidFill>
                </a:rPr>
                <a:t>statistics</a:t>
              </a:r>
              <a:endParaRPr b="1" sz="12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FlashAttention: Recomputation</a:t>
            </a:r>
            <a:endParaRPr/>
          </a:p>
        </p:txBody>
      </p:sp>
      <p:sp>
        <p:nvSpPr>
          <p:cNvPr id="551" name="Google Shape;551;p30"/>
          <p:cNvSpPr txBox="1"/>
          <p:nvPr>
            <p:ph idx="1" type="body"/>
          </p:nvPr>
        </p:nvSpPr>
        <p:spPr>
          <a:xfrm>
            <a:off x="311700" y="1152475"/>
            <a:ext cx="8520600" cy="17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Store softmax normalization factor from the forward pass (N) and recompute attention in the backward pass.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2" name="Google Shape;55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3" name="Google Shape;5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238" y="3064500"/>
            <a:ext cx="5433525" cy="11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30"/>
          <p:cNvSpPr/>
          <p:nvPr/>
        </p:nvSpPr>
        <p:spPr>
          <a:xfrm>
            <a:off x="4020500" y="3334700"/>
            <a:ext cx="2349000" cy="2649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0"/>
          <p:cNvSpPr/>
          <p:nvPr/>
        </p:nvSpPr>
        <p:spPr>
          <a:xfrm>
            <a:off x="4020500" y="3874375"/>
            <a:ext cx="2349000" cy="2649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1"/>
          <p:cNvSpPr txBox="1"/>
          <p:nvPr>
            <p:ph type="title"/>
          </p:nvPr>
        </p:nvSpPr>
        <p:spPr>
          <a:xfrm>
            <a:off x="221950" y="37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of Block size</a:t>
            </a:r>
            <a:endParaRPr/>
          </a:p>
        </p:txBody>
      </p:sp>
      <p:sp>
        <p:nvSpPr>
          <p:cNvPr id="561" name="Google Shape;561;p31"/>
          <p:cNvSpPr txBox="1"/>
          <p:nvPr>
            <p:ph idx="1" type="body"/>
          </p:nvPr>
        </p:nvSpPr>
        <p:spPr>
          <a:xfrm>
            <a:off x="221950" y="1152475"/>
            <a:ext cx="37002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Fewer HBM accesses result in faster runtime, up to a point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2" name="Google Shape;56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225" y="1152475"/>
            <a:ext cx="4645874" cy="34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</a:t>
            </a:r>
            <a:r>
              <a:rPr lang="en">
                <a:solidFill>
                  <a:schemeClr val="dk1"/>
                </a:solidFill>
              </a:rPr>
              <a:t>otivation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Background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FlashAttention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Evaluation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Summary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 txBox="1"/>
          <p:nvPr>
            <p:ph type="title"/>
          </p:nvPr>
        </p:nvSpPr>
        <p:spPr>
          <a:xfrm>
            <a:off x="311700" y="432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569" name="Google Shape;569;p32"/>
          <p:cNvSpPr txBox="1"/>
          <p:nvPr>
            <p:ph idx="1" type="body"/>
          </p:nvPr>
        </p:nvSpPr>
        <p:spPr>
          <a:xfrm>
            <a:off x="311700" y="1152475"/>
            <a:ext cx="85206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595">
                <a:solidFill>
                  <a:schemeClr val="dk1"/>
                </a:solidFill>
              </a:rPr>
              <a:t>Training Speed.</a:t>
            </a:r>
            <a:r>
              <a:rPr lang="en" sz="1595">
                <a:solidFill>
                  <a:schemeClr val="dk1"/>
                </a:solidFill>
              </a:rPr>
              <a:t> </a:t>
            </a:r>
            <a:endParaRPr sz="1595">
              <a:solidFill>
                <a:schemeClr val="dk1"/>
              </a:solidFill>
            </a:endParaRPr>
          </a:p>
          <a:p>
            <a:pPr indent="-32988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95"/>
              <a:buChar char="●"/>
            </a:pPr>
            <a:r>
              <a:rPr lang="en" sz="1595">
                <a:solidFill>
                  <a:schemeClr val="dk1"/>
                </a:solidFill>
              </a:rPr>
              <a:t>Outperforms the MLPerf 1.1 speed record for BERT by 15%</a:t>
            </a:r>
            <a:endParaRPr sz="1595">
              <a:solidFill>
                <a:schemeClr val="dk1"/>
              </a:solidFill>
            </a:endParaRPr>
          </a:p>
          <a:p>
            <a:pPr indent="-3298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95"/>
              <a:buChar char="●"/>
            </a:pPr>
            <a:r>
              <a:rPr lang="en" sz="1595">
                <a:solidFill>
                  <a:schemeClr val="dk1"/>
                </a:solidFill>
              </a:rPr>
              <a:t>Speeds up GPT-2 up to 3× over HuggingFace and 1.8× over Megatron over standard Transformers. </a:t>
            </a:r>
            <a:endParaRPr sz="1595">
              <a:solidFill>
                <a:schemeClr val="dk1"/>
              </a:solidFill>
            </a:endParaRPr>
          </a:p>
          <a:p>
            <a:pPr indent="-3298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95"/>
              <a:buChar char="●"/>
            </a:pPr>
            <a:r>
              <a:rPr lang="en" sz="1595">
                <a:solidFill>
                  <a:schemeClr val="dk1"/>
                </a:solidFill>
              </a:rPr>
              <a:t>Speeds up the long-range arena (LRA) benchmark 2.4× </a:t>
            </a:r>
            <a:endParaRPr sz="159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b="1" lang="en" sz="1595">
                <a:solidFill>
                  <a:schemeClr val="dk1"/>
                </a:solidFill>
              </a:rPr>
              <a:t>Quality. </a:t>
            </a:r>
            <a:endParaRPr b="1" sz="159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595">
                <a:solidFill>
                  <a:schemeClr val="dk1"/>
                </a:solidFill>
              </a:rPr>
              <a:t>Perplexity measures how well AI can predict the next word. Lower is better</a:t>
            </a:r>
            <a:endParaRPr sz="1595">
              <a:solidFill>
                <a:schemeClr val="dk1"/>
              </a:solidFill>
            </a:endParaRPr>
          </a:p>
          <a:p>
            <a:pPr indent="-32988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95"/>
              <a:buChar char="●"/>
            </a:pPr>
            <a:r>
              <a:rPr lang="en" sz="1595">
                <a:solidFill>
                  <a:schemeClr val="dk1"/>
                </a:solidFill>
              </a:rPr>
              <a:t>Trains GPT-2 with a </a:t>
            </a:r>
            <a:r>
              <a:rPr b="1" lang="en" sz="1595">
                <a:solidFill>
                  <a:schemeClr val="dk1"/>
                </a:solidFill>
              </a:rPr>
              <a:t>4K</a:t>
            </a:r>
            <a:r>
              <a:rPr lang="en" sz="1595">
                <a:solidFill>
                  <a:schemeClr val="dk1"/>
                </a:solidFill>
              </a:rPr>
              <a:t> context length faster and with 0.7 better perplexity than Megatron's GPT-2 with a </a:t>
            </a:r>
            <a:r>
              <a:rPr b="1" lang="en" sz="1595">
                <a:solidFill>
                  <a:schemeClr val="dk1"/>
                </a:solidFill>
              </a:rPr>
              <a:t>1K</a:t>
            </a:r>
            <a:r>
              <a:rPr lang="en" sz="1595">
                <a:solidFill>
                  <a:schemeClr val="dk1"/>
                </a:solidFill>
              </a:rPr>
              <a:t> context length.</a:t>
            </a:r>
            <a:endParaRPr sz="1595">
              <a:solidFill>
                <a:schemeClr val="dk1"/>
              </a:solidFill>
            </a:endParaRPr>
          </a:p>
          <a:p>
            <a:pPr indent="-329882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95"/>
              <a:buChar char="●"/>
            </a:pPr>
            <a:r>
              <a:rPr lang="en" sz="1595">
                <a:solidFill>
                  <a:schemeClr val="dk1"/>
                </a:solidFill>
              </a:rPr>
              <a:t>Modeling longer sequences improves long-document classification by 6.4 points on two tasks. </a:t>
            </a:r>
            <a:endParaRPr sz="1595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595">
              <a:solidFill>
                <a:schemeClr val="dk1"/>
              </a:solidFill>
            </a:endParaRPr>
          </a:p>
        </p:txBody>
      </p:sp>
      <p:sp>
        <p:nvSpPr>
          <p:cNvPr id="570" name="Google Shape;57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3"/>
          <p:cNvSpPr txBox="1"/>
          <p:nvPr>
            <p:ph idx="1" type="body"/>
          </p:nvPr>
        </p:nvSpPr>
        <p:spPr>
          <a:xfrm>
            <a:off x="311700" y="1152475"/>
            <a:ext cx="8520600" cy="38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en" sz="1595">
                <a:solidFill>
                  <a:schemeClr val="dk1"/>
                </a:solidFill>
              </a:rPr>
              <a:t>TRANSFORMER</a:t>
            </a:r>
            <a:endParaRPr b="1" sz="1595">
              <a:solidFill>
                <a:schemeClr val="dk1"/>
              </a:solidFill>
            </a:endParaRPr>
          </a:p>
          <a:p>
            <a:pPr indent="-3298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95"/>
              <a:buChar char="●"/>
            </a:pPr>
            <a:r>
              <a:rPr b="1" lang="en" sz="1595">
                <a:solidFill>
                  <a:schemeClr val="dk1"/>
                </a:solidFill>
              </a:rPr>
              <a:t>FLASHATTENTION</a:t>
            </a:r>
            <a:r>
              <a:rPr lang="en" sz="1595">
                <a:solidFill>
                  <a:schemeClr val="dk1"/>
                </a:solidFill>
              </a:rPr>
              <a:t> yields the first Transformer that can achieve better-than-random performance on the challenging Path-X task (sequence length 16K)</a:t>
            </a:r>
            <a:endParaRPr sz="1595">
              <a:solidFill>
                <a:schemeClr val="dk1"/>
              </a:solidFill>
            </a:endParaRPr>
          </a:p>
          <a:p>
            <a:pPr indent="-3298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95"/>
              <a:buChar char="●"/>
            </a:pPr>
            <a:r>
              <a:rPr b="1" lang="en" sz="1595">
                <a:solidFill>
                  <a:schemeClr val="dk1"/>
                </a:solidFill>
              </a:rPr>
              <a:t>Block-sparse FLASHATTENTION</a:t>
            </a:r>
            <a:r>
              <a:rPr lang="en" sz="1595">
                <a:solidFill>
                  <a:schemeClr val="dk1"/>
                </a:solidFill>
              </a:rPr>
              <a:t> yields the first sequence model that can achieve better-than-random performance on Path-256 (sequence length 64K). </a:t>
            </a:r>
            <a:endParaRPr sz="15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b="1" lang="en" sz="1595">
                <a:solidFill>
                  <a:schemeClr val="dk1"/>
                </a:solidFill>
              </a:rPr>
              <a:t>Benchmarking Attention</a:t>
            </a:r>
            <a:endParaRPr b="1" sz="15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595">
                <a:solidFill>
                  <a:schemeClr val="dk1"/>
                </a:solidFill>
              </a:rPr>
              <a:t>Measure the runtime and memory performance.</a:t>
            </a:r>
            <a:endParaRPr sz="1595">
              <a:solidFill>
                <a:schemeClr val="dk1"/>
              </a:solidFill>
            </a:endParaRPr>
          </a:p>
          <a:p>
            <a:pPr indent="-32988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95"/>
              <a:buChar char="●"/>
            </a:pPr>
            <a:r>
              <a:rPr lang="en" sz="1595">
                <a:solidFill>
                  <a:schemeClr val="dk1"/>
                </a:solidFill>
              </a:rPr>
              <a:t>The memory footprint of </a:t>
            </a:r>
            <a:r>
              <a:rPr b="1" lang="en" sz="1595">
                <a:solidFill>
                  <a:schemeClr val="dk1"/>
                </a:solidFill>
              </a:rPr>
              <a:t>FLASHATTENTION</a:t>
            </a:r>
            <a:r>
              <a:rPr lang="en" sz="1595">
                <a:solidFill>
                  <a:schemeClr val="dk1"/>
                </a:solidFill>
              </a:rPr>
              <a:t> scales linearly with seq. length and is up to 3× faster than standard attention.</a:t>
            </a:r>
            <a:endParaRPr sz="1595">
              <a:solidFill>
                <a:schemeClr val="dk1"/>
              </a:solidFill>
            </a:endParaRPr>
          </a:p>
          <a:p>
            <a:pPr indent="-32988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95"/>
              <a:buChar char="●"/>
            </a:pPr>
            <a:r>
              <a:rPr lang="en" sz="1595">
                <a:solidFill>
                  <a:schemeClr val="dk1"/>
                </a:solidFill>
              </a:rPr>
              <a:t>Runtime of </a:t>
            </a:r>
            <a:r>
              <a:rPr b="1" lang="en" sz="1595">
                <a:solidFill>
                  <a:schemeClr val="dk1"/>
                </a:solidFill>
              </a:rPr>
              <a:t>block-sparse FLASHATTENTION</a:t>
            </a:r>
            <a:r>
              <a:rPr lang="en" sz="1595">
                <a:solidFill>
                  <a:schemeClr val="dk1"/>
                </a:solidFill>
              </a:rPr>
              <a:t> scales linearly in seq. length and is faster than all existing approximate attention baselines.</a:t>
            </a:r>
            <a:endParaRPr sz="15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595">
              <a:solidFill>
                <a:schemeClr val="dk1"/>
              </a:solidFill>
            </a:endParaRPr>
          </a:p>
        </p:txBody>
      </p:sp>
      <p:sp>
        <p:nvSpPr>
          <p:cNvPr id="577" name="Google Shape;57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4"/>
          <p:cNvSpPr txBox="1"/>
          <p:nvPr>
            <p:ph type="title"/>
          </p:nvPr>
        </p:nvSpPr>
        <p:spPr>
          <a:xfrm>
            <a:off x="26975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 Training - BERT</a:t>
            </a:r>
            <a:endParaRPr/>
          </a:p>
        </p:txBody>
      </p:sp>
      <p:sp>
        <p:nvSpPr>
          <p:cNvPr id="583" name="Google Shape;583;p34"/>
          <p:cNvSpPr txBox="1"/>
          <p:nvPr>
            <p:ph idx="1" type="body"/>
          </p:nvPr>
        </p:nvSpPr>
        <p:spPr>
          <a:xfrm>
            <a:off x="269750" y="1087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MLPerf: (highly optimized) standard benchmark for training speed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 time of BERT-large to reach the target accuracy on 8×A100 GPUs.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4" name="Google Shape;58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5" name="Google Shape;585;p34"/>
          <p:cNvPicPr preferRelativeResize="0"/>
          <p:nvPr/>
        </p:nvPicPr>
        <p:blipFill rotWithShape="1">
          <a:blip r:embed="rId3">
            <a:alphaModFix/>
          </a:blip>
          <a:srcRect b="0" l="0" r="0" t="4942"/>
          <a:stretch/>
        </p:blipFill>
        <p:spPr>
          <a:xfrm>
            <a:off x="1116000" y="2956900"/>
            <a:ext cx="7014625" cy="106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Training - Long-range Arena</a:t>
            </a:r>
            <a:endParaRPr/>
          </a:p>
        </p:txBody>
      </p:sp>
      <p:sp>
        <p:nvSpPr>
          <p:cNvPr id="591" name="Google Shape;59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Long-Range-Arena benchmarks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2" name="Google Shape;59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3" name="Google Shape;59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44470"/>
            <a:ext cx="9144003" cy="242441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35"/>
          <p:cNvSpPr/>
          <p:nvPr/>
        </p:nvSpPr>
        <p:spPr>
          <a:xfrm>
            <a:off x="0" y="2637700"/>
            <a:ext cx="9021000" cy="4290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6"/>
          <p:cNvSpPr txBox="1"/>
          <p:nvPr>
            <p:ph type="title"/>
          </p:nvPr>
        </p:nvSpPr>
        <p:spPr>
          <a:xfrm>
            <a:off x="311700" y="37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Models with Longer Sequences</a:t>
            </a:r>
            <a:endParaRPr/>
          </a:p>
        </p:txBody>
      </p:sp>
      <p:sp>
        <p:nvSpPr>
          <p:cNvPr id="600" name="Google Shape;600;p36"/>
          <p:cNvSpPr txBox="1"/>
          <p:nvPr>
            <p:ph idx="1" type="body"/>
          </p:nvPr>
        </p:nvSpPr>
        <p:spPr>
          <a:xfrm>
            <a:off x="274925" y="1152475"/>
            <a:ext cx="914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 </a:t>
            </a:r>
            <a:r>
              <a:rPr lang="en">
                <a:solidFill>
                  <a:schemeClr val="dk1"/>
                </a:solidFill>
              </a:rPr>
              <a:t>GPT-2 small with larger context length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FLASHATTENTION with context length 4K is faster than Megatron-LM at 1K, and achieves lower perplexity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1" name="Google Shape;60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2" name="Google Shape;6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15326"/>
            <a:ext cx="9144003" cy="175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7"/>
          <p:cNvSpPr txBox="1"/>
          <p:nvPr>
            <p:ph type="title"/>
          </p:nvPr>
        </p:nvSpPr>
        <p:spPr>
          <a:xfrm>
            <a:off x="243250" y="263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Longer Sequence: </a:t>
            </a:r>
            <a:r>
              <a:rPr lang="en"/>
              <a:t>Pathfinder tasks</a:t>
            </a:r>
            <a:endParaRPr/>
          </a:p>
        </p:txBody>
      </p:sp>
      <p:sp>
        <p:nvSpPr>
          <p:cNvPr id="608" name="Google Shape;60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9" name="Google Shape;609;p37"/>
          <p:cNvPicPr preferRelativeResize="0"/>
          <p:nvPr/>
        </p:nvPicPr>
        <p:blipFill rotWithShape="1">
          <a:blip r:embed="rId3">
            <a:alphaModFix/>
          </a:blip>
          <a:srcRect b="0" l="0" r="11047" t="0"/>
          <a:stretch/>
        </p:blipFill>
        <p:spPr>
          <a:xfrm>
            <a:off x="957475" y="1335700"/>
            <a:ext cx="3337176" cy="318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6550" y="1335700"/>
            <a:ext cx="3150039" cy="31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37"/>
          <p:cNvSpPr txBox="1"/>
          <p:nvPr/>
        </p:nvSpPr>
        <p:spPr>
          <a:xfrm>
            <a:off x="1887901" y="4520425"/>
            <a:ext cx="27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positive example</a:t>
            </a:r>
            <a:endParaRPr sz="1800"/>
          </a:p>
        </p:txBody>
      </p:sp>
      <p:sp>
        <p:nvSpPr>
          <p:cNvPr id="612" name="Google Shape;612;p37"/>
          <p:cNvSpPr txBox="1"/>
          <p:nvPr/>
        </p:nvSpPr>
        <p:spPr>
          <a:xfrm>
            <a:off x="6213651" y="4520425"/>
            <a:ext cx="275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negative</a:t>
            </a:r>
            <a:r>
              <a:rPr lang="en" sz="1800"/>
              <a:t> example</a:t>
            </a:r>
            <a:endParaRPr sz="1800"/>
          </a:p>
        </p:txBody>
      </p:sp>
      <p:sp>
        <p:nvSpPr>
          <p:cNvPr id="613" name="Google Shape;613;p37"/>
          <p:cNvSpPr txBox="1"/>
          <p:nvPr/>
        </p:nvSpPr>
        <p:spPr>
          <a:xfrm>
            <a:off x="243238" y="783800"/>
            <a:ext cx="535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Path-X: tells whether two dots are connected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8"/>
          <p:cNvSpPr txBox="1"/>
          <p:nvPr>
            <p:ph type="title"/>
          </p:nvPr>
        </p:nvSpPr>
        <p:spPr>
          <a:xfrm>
            <a:off x="257625" y="31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Pathfinder tasks</a:t>
            </a:r>
            <a:endParaRPr/>
          </a:p>
        </p:txBody>
      </p:sp>
      <p:sp>
        <p:nvSpPr>
          <p:cNvPr id="619" name="Google Shape;619;p38"/>
          <p:cNvSpPr txBox="1"/>
          <p:nvPr>
            <p:ph idx="1" type="body"/>
          </p:nvPr>
        </p:nvSpPr>
        <p:spPr>
          <a:xfrm>
            <a:off x="257625" y="808025"/>
            <a:ext cx="9144000" cy="7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695">
                <a:solidFill>
                  <a:schemeClr val="dk1"/>
                </a:solidFill>
              </a:rPr>
              <a:t>FLASHATTENTION yields the first Transformer that can solve Path-X</a:t>
            </a:r>
            <a:endParaRPr sz="169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en" sz="1695">
                <a:solidFill>
                  <a:schemeClr val="dk1"/>
                </a:solidFill>
              </a:rPr>
              <a:t>Block-spare </a:t>
            </a:r>
            <a:r>
              <a:rPr lang="en" sz="1695">
                <a:solidFill>
                  <a:schemeClr val="dk1"/>
                </a:solidFill>
              </a:rPr>
              <a:t>FLASHATTENTION enables the Path-256</a:t>
            </a:r>
            <a:endParaRPr sz="1695">
              <a:solidFill>
                <a:schemeClr val="dk1"/>
              </a:solidFill>
            </a:endParaRPr>
          </a:p>
        </p:txBody>
      </p:sp>
      <p:sp>
        <p:nvSpPr>
          <p:cNvPr id="620" name="Google Shape;62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1" name="Google Shape;62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50" y="1632417"/>
            <a:ext cx="7765350" cy="3511084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38"/>
          <p:cNvSpPr/>
          <p:nvPr/>
        </p:nvSpPr>
        <p:spPr>
          <a:xfrm>
            <a:off x="734775" y="4234225"/>
            <a:ext cx="7566300" cy="7761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9"/>
          <p:cNvSpPr txBox="1"/>
          <p:nvPr>
            <p:ph type="title"/>
          </p:nvPr>
        </p:nvSpPr>
        <p:spPr>
          <a:xfrm>
            <a:off x="311700" y="40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Benchmarking Attention</a:t>
            </a:r>
            <a:endParaRPr/>
          </a:p>
        </p:txBody>
      </p:sp>
      <p:sp>
        <p:nvSpPr>
          <p:cNvPr id="628" name="Google Shape;62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9" name="Google Shape;6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000" y="1127325"/>
            <a:ext cx="5852001" cy="288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168576"/>
            <a:ext cx="8829123" cy="6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0"/>
          <p:cNvSpPr txBox="1"/>
          <p:nvPr>
            <p:ph type="title"/>
          </p:nvPr>
        </p:nvSpPr>
        <p:spPr>
          <a:xfrm>
            <a:off x="306650" y="39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Benchmarking Attention</a:t>
            </a:r>
            <a:endParaRPr/>
          </a:p>
        </p:txBody>
      </p:sp>
      <p:sp>
        <p:nvSpPr>
          <p:cNvPr id="636" name="Google Shape;63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8" name="Google Shape;6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200" y="1058350"/>
            <a:ext cx="5455601" cy="28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168576"/>
            <a:ext cx="8829123" cy="6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and </a:t>
            </a:r>
            <a:r>
              <a:rPr lang="en"/>
              <a:t>Future Work</a:t>
            </a:r>
            <a:endParaRPr/>
          </a:p>
        </p:txBody>
      </p:sp>
      <p:sp>
        <p:nvSpPr>
          <p:cNvPr id="645" name="Google Shape;64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Limitations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Significant engineering effort, need for a method to write algorithms in a high-level language (e.g., PyTorch)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Implementations not transferable across GPU architectures.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Future Works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Technical works: </a:t>
            </a:r>
            <a:r>
              <a:rPr lang="en">
                <a:solidFill>
                  <a:schemeClr val="dk1"/>
                </a:solidFill>
              </a:rPr>
              <a:t>Extensions to support more GPUs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What can we do with longer context? E.g. 8k context length, High resolution images?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6" name="Google Shape;64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otivation </a:t>
            </a:r>
            <a:endParaRPr/>
          </a:p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650" y="1200950"/>
            <a:ext cx="7552700" cy="35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652" name="Google Shape;65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FLASHATTENTION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b="1" lang="en">
                <a:solidFill>
                  <a:schemeClr val="dk1"/>
                </a:solidFill>
              </a:rPr>
              <a:t>fast </a:t>
            </a:r>
            <a:r>
              <a:rPr lang="en">
                <a:solidFill>
                  <a:schemeClr val="dk1"/>
                </a:solidFill>
              </a:rPr>
              <a:t>and </a:t>
            </a:r>
            <a:r>
              <a:rPr b="1" lang="en">
                <a:solidFill>
                  <a:schemeClr val="dk1"/>
                </a:solidFill>
              </a:rPr>
              <a:t>memory-efficient</a:t>
            </a:r>
            <a:r>
              <a:rPr lang="en">
                <a:solidFill>
                  <a:schemeClr val="dk1"/>
                </a:solidFill>
              </a:rPr>
              <a:t> algorithm for </a:t>
            </a:r>
            <a:r>
              <a:rPr b="1" lang="en">
                <a:solidFill>
                  <a:schemeClr val="dk1"/>
                </a:solidFill>
              </a:rPr>
              <a:t>exact attention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Key algorithmic ideas</a:t>
            </a:r>
            <a:r>
              <a:rPr lang="en">
                <a:solidFill>
                  <a:schemeClr val="dk1"/>
                </a:solidFill>
              </a:rPr>
              <a:t>: tiling, recomputation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The upshot</a:t>
            </a:r>
            <a:r>
              <a:rPr lang="en">
                <a:solidFill>
                  <a:schemeClr val="dk1"/>
                </a:solidFill>
              </a:rPr>
              <a:t>: faster model training, better models with longer sequences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3" name="Google Shape;65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0"/>
              <a:t>Efficiently Scaling Transformer Inference</a:t>
            </a:r>
            <a:endParaRPr sz="3300"/>
          </a:p>
        </p:txBody>
      </p:sp>
      <p:pic>
        <p:nvPicPr>
          <p:cNvPr id="659" name="Google Shape;6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187" y="3260475"/>
            <a:ext cx="5925627" cy="16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665" name="Google Shape;66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Motivation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Background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Partition</a:t>
            </a:r>
            <a:r>
              <a:rPr lang="en">
                <a:solidFill>
                  <a:schemeClr val="dk1"/>
                </a:solidFill>
              </a:rPr>
              <a:t> Mechanism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Evaluation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Summary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6" name="Google Shape;66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5"/>
          <p:cNvSpPr txBox="1"/>
          <p:nvPr>
            <p:ph type="title"/>
          </p:nvPr>
        </p:nvSpPr>
        <p:spPr>
          <a:xfrm>
            <a:off x="311700" y="35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672" name="Google Shape;672;p45"/>
          <p:cNvSpPr txBox="1"/>
          <p:nvPr>
            <p:ph idx="1" type="body"/>
          </p:nvPr>
        </p:nvSpPr>
        <p:spPr>
          <a:xfrm>
            <a:off x="311700" y="925450"/>
            <a:ext cx="8888400" cy="43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865">
                <a:solidFill>
                  <a:schemeClr val="dk1"/>
                </a:solidFill>
              </a:rPr>
              <a:t>Big models require careful attention to parallel layout and memory optimizations</a:t>
            </a:r>
            <a:endParaRPr sz="186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86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865">
                <a:solidFill>
                  <a:schemeClr val="dk1"/>
                </a:solidFill>
              </a:rPr>
              <a:t>Challenges:</a:t>
            </a:r>
            <a:endParaRPr b="1" sz="1865">
              <a:solidFill>
                <a:schemeClr val="dk1"/>
              </a:solidFill>
            </a:endParaRPr>
          </a:p>
          <a:p>
            <a:pPr indent="-34702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65"/>
              <a:buAutoNum type="arabicPeriod"/>
            </a:pPr>
            <a:r>
              <a:rPr lang="en" sz="1865">
                <a:solidFill>
                  <a:schemeClr val="dk1"/>
                </a:solidFill>
              </a:rPr>
              <a:t>Model parameters do not fit in the memory of a single accelerator chip</a:t>
            </a:r>
            <a:endParaRPr sz="1865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65">
              <a:solidFill>
                <a:schemeClr val="dk1"/>
              </a:solidFill>
            </a:endParaRPr>
          </a:p>
          <a:p>
            <a:pPr indent="-34702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65"/>
              <a:buAutoNum type="arabicPeriod"/>
            </a:pPr>
            <a:r>
              <a:rPr lang="en" sz="1865">
                <a:solidFill>
                  <a:schemeClr val="dk1"/>
                </a:solidFill>
              </a:rPr>
              <a:t>Low </a:t>
            </a:r>
            <a:r>
              <a:rPr lang="en" sz="1865">
                <a:solidFill>
                  <a:schemeClr val="dk1"/>
                </a:solidFill>
              </a:rPr>
              <a:t>parallelization of generation makes tight latency targets challenging</a:t>
            </a:r>
            <a:endParaRPr sz="1865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65">
              <a:solidFill>
                <a:schemeClr val="dk1"/>
              </a:solidFill>
            </a:endParaRPr>
          </a:p>
          <a:p>
            <a:pPr indent="-34702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65"/>
              <a:buAutoNum type="arabicPeriod"/>
            </a:pPr>
            <a:r>
              <a:rPr lang="en" sz="1865">
                <a:solidFill>
                  <a:schemeClr val="dk1"/>
                </a:solidFill>
              </a:rPr>
              <a:t>Inference cost scales quadratically with input sequence length</a:t>
            </a:r>
            <a:endParaRPr sz="1865">
              <a:solidFill>
                <a:schemeClr val="dk1"/>
              </a:solidFill>
            </a:endParaRPr>
          </a:p>
        </p:txBody>
      </p:sp>
      <p:sp>
        <p:nvSpPr>
          <p:cNvPr id="673" name="Google Shape;67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Several keys</a:t>
            </a:r>
            <a:endParaRPr/>
          </a:p>
        </p:txBody>
      </p:sp>
      <p:sp>
        <p:nvSpPr>
          <p:cNvPr id="679" name="Google Shape;67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401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0"/>
              <a:buAutoNum type="arabicPeriod"/>
            </a:pPr>
            <a:r>
              <a:rPr lang="en" sz="1660">
                <a:solidFill>
                  <a:schemeClr val="dk1"/>
                </a:solidFill>
              </a:rPr>
              <a:t>B</a:t>
            </a:r>
            <a:r>
              <a:rPr lang="en" sz="1660">
                <a:solidFill>
                  <a:schemeClr val="dk1"/>
                </a:solidFill>
              </a:rPr>
              <a:t>uild a powerful partitioning framework to enable reaching the limits of model parallel scaling.</a:t>
            </a:r>
            <a:endParaRPr sz="166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60">
              <a:solidFill>
                <a:schemeClr val="dk1"/>
              </a:solidFill>
            </a:endParaRPr>
          </a:p>
          <a:p>
            <a:pPr indent="-33401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60"/>
              <a:buAutoNum type="arabicPeriod"/>
            </a:pPr>
            <a:r>
              <a:rPr lang="en" sz="1660">
                <a:solidFill>
                  <a:schemeClr val="dk1"/>
                </a:solidFill>
              </a:rPr>
              <a:t>Apply memory optimizations</a:t>
            </a:r>
            <a:endParaRPr sz="166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60">
              <a:solidFill>
                <a:schemeClr val="dk1"/>
              </a:solidFill>
            </a:endParaRPr>
          </a:p>
          <a:p>
            <a:pPr indent="-33401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60"/>
              <a:buAutoNum type="arabicPeriod"/>
            </a:pPr>
            <a:r>
              <a:rPr lang="en" sz="1660">
                <a:solidFill>
                  <a:schemeClr val="dk1"/>
                </a:solidFill>
              </a:rPr>
              <a:t>R</a:t>
            </a:r>
            <a:r>
              <a:rPr lang="en" sz="1660">
                <a:solidFill>
                  <a:schemeClr val="dk1"/>
                </a:solidFill>
              </a:rPr>
              <a:t>educe unnecessary tensor overheads </a:t>
            </a:r>
            <a:endParaRPr sz="166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60">
              <a:solidFill>
                <a:schemeClr val="dk1"/>
              </a:solidFill>
            </a:endParaRPr>
          </a:p>
          <a:p>
            <a:pPr indent="-33401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60"/>
              <a:buAutoNum type="arabicPeriod"/>
            </a:pPr>
            <a:r>
              <a:rPr lang="en" sz="1660">
                <a:solidFill>
                  <a:schemeClr val="dk1"/>
                </a:solidFill>
              </a:rPr>
              <a:t>Maximize the batch size that fits on a given number of chips</a:t>
            </a:r>
            <a:endParaRPr sz="166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660">
              <a:solidFill>
                <a:schemeClr val="dk1"/>
              </a:solidFill>
            </a:endParaRPr>
          </a:p>
          <a:p>
            <a:pPr indent="-33401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60"/>
              <a:buAutoNum type="arabicPeriod"/>
            </a:pPr>
            <a:r>
              <a:rPr lang="en" sz="1660">
                <a:solidFill>
                  <a:schemeClr val="dk1"/>
                </a:solidFill>
              </a:rPr>
              <a:t>E</a:t>
            </a:r>
            <a:r>
              <a:rPr lang="en" sz="1660">
                <a:solidFill>
                  <a:schemeClr val="dk1"/>
                </a:solidFill>
              </a:rPr>
              <a:t>nable higher throughput</a:t>
            </a:r>
            <a:endParaRPr sz="166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660">
              <a:solidFill>
                <a:schemeClr val="dk1"/>
              </a:solidFill>
            </a:endParaRPr>
          </a:p>
        </p:txBody>
      </p:sp>
      <p:sp>
        <p:nvSpPr>
          <p:cNvPr id="680" name="Google Shape;68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goal</a:t>
            </a:r>
            <a:endParaRPr/>
          </a:p>
        </p:txBody>
      </p:sp>
      <p:sp>
        <p:nvSpPr>
          <p:cNvPr id="686" name="Google Shape;68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How best to partition a model in order to scale Transformer inference?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H</a:t>
            </a:r>
            <a:r>
              <a:rPr lang="en">
                <a:solidFill>
                  <a:schemeClr val="dk1"/>
                </a:solidFill>
              </a:rPr>
              <a:t>ow is the performance of different partitioning strategies affected by changes in model size, sequence length, and number of hardware chips?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How does the optimal partitioning strategy change when trading off between latency and throughput?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What is the intuitive and mathematical reasoning behind these effects?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7" name="Google Shape;68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8"/>
          <p:cNvSpPr txBox="1"/>
          <p:nvPr>
            <p:ph type="title"/>
          </p:nvPr>
        </p:nvSpPr>
        <p:spPr>
          <a:xfrm>
            <a:off x="311700" y="325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</p:txBody>
      </p:sp>
      <p:sp>
        <p:nvSpPr>
          <p:cNvPr id="693" name="Google Shape;693;p48"/>
          <p:cNvSpPr txBox="1"/>
          <p:nvPr>
            <p:ph idx="1" type="body"/>
          </p:nvPr>
        </p:nvSpPr>
        <p:spPr>
          <a:xfrm>
            <a:off x="311700" y="953875"/>
            <a:ext cx="8430900" cy="3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0677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5"/>
              <a:buChar char="●"/>
            </a:pPr>
            <a:r>
              <a:rPr b="1" lang="en" sz="1765">
                <a:solidFill>
                  <a:schemeClr val="dk1"/>
                </a:solidFill>
              </a:rPr>
              <a:t>L</a:t>
            </a:r>
            <a:r>
              <a:rPr b="1" lang="en" sz="1765">
                <a:solidFill>
                  <a:schemeClr val="dk1"/>
                </a:solidFill>
              </a:rPr>
              <a:t>atency: </a:t>
            </a:r>
            <a:r>
              <a:rPr lang="en" sz="1765">
                <a:solidFill>
                  <a:schemeClr val="dk1"/>
                </a:solidFill>
              </a:rPr>
              <a:t>Total time for an inference</a:t>
            </a:r>
            <a:endParaRPr sz="1765">
              <a:solidFill>
                <a:schemeClr val="dk1"/>
              </a:solidFill>
            </a:endParaRPr>
          </a:p>
          <a:p>
            <a:pPr indent="-34067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5"/>
              <a:buChar char="○"/>
            </a:pPr>
            <a:r>
              <a:rPr lang="en" sz="1765">
                <a:solidFill>
                  <a:schemeClr val="dk1"/>
                </a:solidFill>
              </a:rPr>
              <a:t>Time to process the input tokens present at the start of the inference (“prefill”) </a:t>
            </a:r>
            <a:endParaRPr sz="1765">
              <a:solidFill>
                <a:schemeClr val="dk1"/>
              </a:solidFill>
            </a:endParaRPr>
          </a:p>
          <a:p>
            <a:pPr indent="-34067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5"/>
              <a:buChar char="○"/>
            </a:pPr>
            <a:r>
              <a:rPr lang="en" sz="1765">
                <a:solidFill>
                  <a:schemeClr val="dk1"/>
                </a:solidFill>
              </a:rPr>
              <a:t>Time to </a:t>
            </a:r>
            <a:r>
              <a:rPr lang="en" sz="1765">
                <a:solidFill>
                  <a:schemeClr val="dk1"/>
                </a:solidFill>
              </a:rPr>
              <a:t>autoregressively</a:t>
            </a:r>
            <a:r>
              <a:rPr lang="en" sz="1765">
                <a:solidFill>
                  <a:schemeClr val="dk1"/>
                </a:solidFill>
              </a:rPr>
              <a:t> generate output tokens (“decode”).</a:t>
            </a:r>
            <a:endParaRPr sz="1765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65">
              <a:solidFill>
                <a:schemeClr val="dk1"/>
              </a:solidFill>
            </a:endParaRPr>
          </a:p>
          <a:p>
            <a:pPr indent="-340677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65"/>
              <a:buChar char="●"/>
            </a:pPr>
            <a:r>
              <a:rPr b="1" lang="en" sz="1765">
                <a:solidFill>
                  <a:schemeClr val="dk1"/>
                </a:solidFill>
              </a:rPr>
              <a:t>Throughput: </a:t>
            </a:r>
            <a:endParaRPr b="1" sz="1765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65">
                <a:solidFill>
                  <a:schemeClr val="dk1"/>
                </a:solidFill>
              </a:rPr>
              <a:t>The throughput of prefill or decode is the number of tokens processed or generated per second</a:t>
            </a:r>
            <a:endParaRPr sz="176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65">
              <a:solidFill>
                <a:schemeClr val="dk1"/>
              </a:solidFill>
            </a:endParaRPr>
          </a:p>
          <a:p>
            <a:pPr indent="-340677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65"/>
              <a:buChar char="●"/>
            </a:pPr>
            <a:r>
              <a:rPr b="1" lang="en" sz="1765">
                <a:solidFill>
                  <a:schemeClr val="dk1"/>
                </a:solidFill>
              </a:rPr>
              <a:t>model FLOPS utilization (MFU): </a:t>
            </a:r>
            <a:endParaRPr b="1" sz="1765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65">
                <a:solidFill>
                  <a:schemeClr val="dk1"/>
                </a:solidFill>
              </a:rPr>
              <a:t>The ratio of the observed throughput to the theoretical maximum throughput</a:t>
            </a:r>
            <a:endParaRPr sz="176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765">
              <a:solidFill>
                <a:schemeClr val="dk1"/>
              </a:solidFill>
            </a:endParaRPr>
          </a:p>
        </p:txBody>
      </p:sp>
      <p:sp>
        <p:nvSpPr>
          <p:cNvPr id="694" name="Google Shape;69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9"/>
          <p:cNvSpPr txBox="1"/>
          <p:nvPr>
            <p:ph type="title"/>
          </p:nvPr>
        </p:nvSpPr>
        <p:spPr>
          <a:xfrm>
            <a:off x="311700" y="225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</a:t>
            </a:r>
            <a:endParaRPr/>
          </a:p>
        </p:txBody>
      </p:sp>
      <p:sp>
        <p:nvSpPr>
          <p:cNvPr id="700" name="Google Shape;700;p49"/>
          <p:cNvSpPr txBox="1"/>
          <p:nvPr>
            <p:ph idx="1" type="body"/>
          </p:nvPr>
        </p:nvSpPr>
        <p:spPr>
          <a:xfrm>
            <a:off x="311700" y="798325"/>
            <a:ext cx="8520600" cy="42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178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5"/>
              <a:buChar char="●"/>
            </a:pPr>
            <a:r>
              <a:rPr b="1" lang="en" sz="1625">
                <a:solidFill>
                  <a:schemeClr val="dk1"/>
                </a:solidFill>
              </a:rPr>
              <a:t>Tradeoff:</a:t>
            </a:r>
            <a:endParaRPr b="1" sz="1625">
              <a:solidFill>
                <a:schemeClr val="dk1"/>
              </a:solidFill>
            </a:endParaRPr>
          </a:p>
          <a:p>
            <a:pPr indent="-33178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5"/>
              <a:buChar char="○"/>
            </a:pPr>
            <a:r>
              <a:rPr lang="en" sz="1625">
                <a:solidFill>
                  <a:schemeClr val="dk1"/>
                </a:solidFill>
              </a:rPr>
              <a:t>model sizes ←→inference cost</a:t>
            </a:r>
            <a:endParaRPr sz="1625">
              <a:solidFill>
                <a:schemeClr val="dk1"/>
              </a:solidFill>
            </a:endParaRPr>
          </a:p>
          <a:p>
            <a:pPr indent="-331787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5"/>
              <a:buChar char="○"/>
            </a:pPr>
            <a:r>
              <a:rPr lang="en" sz="1625">
                <a:solidFill>
                  <a:schemeClr val="dk1"/>
                </a:solidFill>
              </a:rPr>
              <a:t>Lower latency</a:t>
            </a:r>
            <a:r>
              <a:rPr lang="en" sz="1625">
                <a:solidFill>
                  <a:schemeClr val="dk1"/>
                </a:solidFill>
              </a:rPr>
              <a:t> →</a:t>
            </a:r>
            <a:r>
              <a:rPr lang="en" sz="1625">
                <a:solidFill>
                  <a:schemeClr val="dk1"/>
                </a:solidFill>
              </a:rPr>
              <a:t>smaller batch sizes → </a:t>
            </a:r>
            <a:r>
              <a:rPr lang="en" sz="1625">
                <a:solidFill>
                  <a:schemeClr val="dk1"/>
                </a:solidFill>
              </a:rPr>
              <a:t>worse MFU</a:t>
            </a:r>
            <a:endParaRPr sz="1625">
              <a:solidFill>
                <a:schemeClr val="dk1"/>
              </a:solidFill>
            </a:endParaRPr>
          </a:p>
          <a:p>
            <a:pPr indent="-331787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5"/>
              <a:buChar char="■"/>
            </a:pPr>
            <a:r>
              <a:rPr lang="en" sz="1625">
                <a:solidFill>
                  <a:schemeClr val="dk1"/>
                </a:solidFill>
              </a:rPr>
              <a:t>If an application requires the lowest possible latency, we need to apply more chips and partition the model in as many ways as we can. </a:t>
            </a:r>
            <a:endParaRPr sz="1625">
              <a:solidFill>
                <a:schemeClr val="dk1"/>
              </a:solidFill>
            </a:endParaRPr>
          </a:p>
          <a:p>
            <a:pPr indent="-33178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25"/>
              <a:buChar char="●"/>
            </a:pPr>
            <a:r>
              <a:rPr b="1" lang="en" sz="1625">
                <a:solidFill>
                  <a:schemeClr val="dk1"/>
                </a:solidFill>
              </a:rPr>
              <a:t>Memory cost:</a:t>
            </a:r>
            <a:endParaRPr b="1" sz="16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25">
                <a:solidFill>
                  <a:schemeClr val="dk1"/>
                </a:solidFill>
              </a:rPr>
              <a:t>Tensors of weights and the KV cache in HBM takes a amount of time to be transferred from HBM to chips. </a:t>
            </a:r>
            <a:endParaRPr sz="1625">
              <a:solidFill>
                <a:schemeClr val="dk1"/>
              </a:solidFill>
            </a:endParaRPr>
          </a:p>
          <a:p>
            <a:pPr indent="-331787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25"/>
              <a:buChar char="●"/>
            </a:pPr>
            <a:r>
              <a:rPr b="1" lang="en" sz="1625">
                <a:solidFill>
                  <a:schemeClr val="dk1"/>
                </a:solidFill>
              </a:rPr>
              <a:t>Compute cost:</a:t>
            </a:r>
            <a:endParaRPr b="1" sz="162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" sz="1625">
                <a:solidFill>
                  <a:schemeClr val="dk1"/>
                </a:solidFill>
              </a:rPr>
              <a:t>If all chips were running at peak FLOPS, these matmuls would take a amount of time.</a:t>
            </a:r>
            <a:endParaRPr sz="1625">
              <a:solidFill>
                <a:schemeClr val="dk1"/>
              </a:solidFill>
            </a:endParaRPr>
          </a:p>
        </p:txBody>
      </p:sp>
      <p:sp>
        <p:nvSpPr>
          <p:cNvPr id="701" name="Google Shape;70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0"/>
          <p:cNvSpPr txBox="1"/>
          <p:nvPr>
            <p:ph type="title"/>
          </p:nvPr>
        </p:nvSpPr>
        <p:spPr>
          <a:xfrm>
            <a:off x="311700" y="461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Pareto Tradeoff</a:t>
            </a:r>
            <a:endParaRPr/>
          </a:p>
        </p:txBody>
      </p:sp>
      <p:sp>
        <p:nvSpPr>
          <p:cNvPr id="707" name="Google Shape;70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8" name="Google Shape;708;p50"/>
          <p:cNvPicPr preferRelativeResize="0"/>
          <p:nvPr/>
        </p:nvPicPr>
        <p:blipFill rotWithShape="1">
          <a:blip r:embed="rId3">
            <a:alphaModFix/>
          </a:blip>
          <a:srcRect b="0" l="5804" r="13013" t="0"/>
          <a:stretch/>
        </p:blipFill>
        <p:spPr>
          <a:xfrm>
            <a:off x="0" y="1312535"/>
            <a:ext cx="4670577" cy="3710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50"/>
          <p:cNvPicPr preferRelativeResize="0"/>
          <p:nvPr/>
        </p:nvPicPr>
        <p:blipFill rotWithShape="1">
          <a:blip r:embed="rId4">
            <a:alphaModFix/>
          </a:blip>
          <a:srcRect b="0" l="4892" r="8520" t="0"/>
          <a:stretch/>
        </p:blipFill>
        <p:spPr>
          <a:xfrm>
            <a:off x="4613350" y="1192525"/>
            <a:ext cx="4530652" cy="3830976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50"/>
          <p:cNvSpPr txBox="1"/>
          <p:nvPr/>
        </p:nvSpPr>
        <p:spPr>
          <a:xfrm>
            <a:off x="4905200" y="208525"/>
            <a:ext cx="25221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C: # of chips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B: batchsize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Prefill and Decode Have Different Constraints</a:t>
            </a:r>
            <a:endParaRPr/>
          </a:p>
        </p:txBody>
      </p:sp>
      <p:sp>
        <p:nvSpPr>
          <p:cNvPr id="716" name="Google Shape;716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Prefill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Compute boun</a:t>
            </a:r>
            <a:r>
              <a:rPr lang="en">
                <a:solidFill>
                  <a:schemeClr val="dk1"/>
                </a:solidFill>
              </a:rPr>
              <a:t>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Can be run in </a:t>
            </a:r>
            <a:r>
              <a:rPr lang="en">
                <a:solidFill>
                  <a:schemeClr val="dk1"/>
                </a:solidFill>
              </a:rPr>
              <a:t>parallel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Uses feedforward network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Decode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Memory bound (by KV-Cache)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Autoregressive generation is sequential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Uses feedforward network and attention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7" name="Google Shape;71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Motivation: Transformers do not scale very well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4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chemeClr val="dk1"/>
                </a:solidFill>
              </a:rPr>
              <a:t>Attention </a:t>
            </a:r>
            <a:r>
              <a:rPr lang="en" sz="1900">
                <a:solidFill>
                  <a:schemeClr val="dk1"/>
                </a:solidFill>
              </a:rPr>
              <a:t>scales</a:t>
            </a:r>
            <a:r>
              <a:rPr b="1" lang="en" sz="1900">
                <a:solidFill>
                  <a:schemeClr val="dk1"/>
                </a:solidFill>
              </a:rPr>
              <a:t> quadratically </a:t>
            </a:r>
            <a:r>
              <a:rPr lang="en" sz="1900">
                <a:solidFill>
                  <a:schemeClr val="dk1"/>
                </a:solidFill>
              </a:rPr>
              <a:t>to sequence length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750" y="3926775"/>
            <a:ext cx="3834499" cy="10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01307"/>
            <a:ext cx="1879049" cy="1239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3867" y="1701300"/>
            <a:ext cx="2204180" cy="123984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311700" y="3033963"/>
            <a:ext cx="8709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Long-Range Arena</a:t>
            </a:r>
            <a:endParaRPr sz="19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</a:pPr>
            <a:r>
              <a:rPr lang="en" sz="1700">
                <a:solidFill>
                  <a:schemeClr val="dk1"/>
                </a:solidFill>
              </a:rPr>
              <a:t> A suite of tasks consisting of sequences ranging from 1K to 16K tokens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0053" y="1701300"/>
            <a:ext cx="2567747" cy="12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0792" y="1701300"/>
            <a:ext cx="1996520" cy="12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TPU</a:t>
            </a:r>
            <a:endParaRPr/>
          </a:p>
        </p:txBody>
      </p:sp>
      <p:sp>
        <p:nvSpPr>
          <p:cNvPr id="723" name="Google Shape;723;p52"/>
          <p:cNvSpPr txBox="1"/>
          <p:nvPr>
            <p:ph idx="1" type="body"/>
          </p:nvPr>
        </p:nvSpPr>
        <p:spPr>
          <a:xfrm>
            <a:off x="311700" y="1152475"/>
            <a:ext cx="412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v4 </a:t>
            </a:r>
            <a:r>
              <a:rPr lang="en">
                <a:solidFill>
                  <a:schemeClr val="dk1"/>
                </a:solidFill>
              </a:rPr>
              <a:t>TPUs are 4x4x4 physical arrays of compute units optimized for matrix operations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Data can be sharded along any (or all) of the TPU axes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Notation: In the tensor A</a:t>
            </a:r>
            <a:r>
              <a:rPr baseline="-25000" lang="en">
                <a:solidFill>
                  <a:schemeClr val="dk1"/>
                </a:solidFill>
              </a:rPr>
              <a:t>x</a:t>
            </a:r>
            <a:r>
              <a:rPr lang="en">
                <a:solidFill>
                  <a:schemeClr val="dk1"/>
                </a:solidFill>
              </a:rPr>
              <a:t>BC</a:t>
            </a:r>
            <a:r>
              <a:rPr baseline="-25000" lang="en">
                <a:solidFill>
                  <a:schemeClr val="dk1"/>
                </a:solidFill>
              </a:rPr>
              <a:t>yz</a:t>
            </a:r>
            <a:r>
              <a:rPr lang="en">
                <a:solidFill>
                  <a:schemeClr val="dk1"/>
                </a:solidFill>
              </a:rPr>
              <a:t>, A is sharded along the x axis, and C is sharded along both the y and z axes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4" name="Google Shape;72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5" name="Google Shape;7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925" y="1132275"/>
            <a:ext cx="3657374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is a Bottleneck for Feedforward Networks</a:t>
            </a:r>
            <a:endParaRPr/>
          </a:p>
        </p:txBody>
      </p:sp>
      <p:sp>
        <p:nvSpPr>
          <p:cNvPr id="731" name="Google Shape;731;p53"/>
          <p:cNvSpPr txBox="1"/>
          <p:nvPr>
            <p:ph idx="1" type="body"/>
          </p:nvPr>
        </p:nvSpPr>
        <p:spPr>
          <a:xfrm>
            <a:off x="311700" y="1152475"/>
            <a:ext cx="377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Batch size and chip count increase feedforward communication overhead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can </a:t>
            </a:r>
            <a:r>
              <a:rPr b="1" lang="en">
                <a:solidFill>
                  <a:schemeClr val="dk1"/>
                </a:solidFill>
              </a:rPr>
              <a:t>analytically</a:t>
            </a:r>
            <a:r>
              <a:rPr lang="en">
                <a:solidFill>
                  <a:schemeClr val="dk1"/>
                </a:solidFill>
              </a:rPr>
              <a:t> find the best partitioning strategy depending on these conditions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32" name="Google Shape;73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3" name="Google Shape;73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072" y="1132275"/>
            <a:ext cx="4216349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1D Weight-Stationary is O</a:t>
            </a:r>
            <a:r>
              <a:rPr lang="en"/>
              <a:t>ptimal</a:t>
            </a:r>
            <a:r>
              <a:rPr lang="en"/>
              <a:t> for Small Chip Counts</a:t>
            </a:r>
            <a:endParaRPr/>
          </a:p>
        </p:txBody>
      </p:sp>
      <p:sp>
        <p:nvSpPr>
          <p:cNvPr id="739" name="Google Shape;739;p54"/>
          <p:cNvSpPr txBox="1"/>
          <p:nvPr>
            <p:ph idx="1" type="body"/>
          </p:nvPr>
        </p:nvSpPr>
        <p:spPr>
          <a:xfrm>
            <a:off x="311700" y="1152475"/>
            <a:ext cx="401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Fully shard E by F weight matrix over each chip </a:t>
            </a:r>
            <a:r>
              <a:rPr b="1" lang="en">
                <a:solidFill>
                  <a:schemeClr val="dk1"/>
                </a:solidFill>
              </a:rPr>
              <a:t>along F-axis only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Communication is </a:t>
            </a:r>
            <a:r>
              <a:rPr lang="en">
                <a:solidFill>
                  <a:schemeClr val="dk1"/>
                </a:solidFill>
              </a:rPr>
              <a:t>roughly constant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0" name="Google Shape;74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1" name="Google Shape;741;p54"/>
          <p:cNvPicPr preferRelativeResize="0"/>
          <p:nvPr/>
        </p:nvPicPr>
        <p:blipFill rotWithShape="1">
          <a:blip r:embed="rId3">
            <a:alphaModFix/>
          </a:blip>
          <a:srcRect b="7825" l="7035" r="60752" t="0"/>
          <a:stretch/>
        </p:blipFill>
        <p:spPr>
          <a:xfrm>
            <a:off x="5618875" y="1001400"/>
            <a:ext cx="1899759" cy="405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54"/>
          <p:cNvPicPr preferRelativeResize="0"/>
          <p:nvPr/>
        </p:nvPicPr>
        <p:blipFill rotWithShape="1">
          <a:blip r:embed="rId3">
            <a:alphaModFix/>
          </a:blip>
          <a:srcRect b="7825" l="82473" r="701" t="79157"/>
          <a:stretch/>
        </p:blipFill>
        <p:spPr>
          <a:xfrm>
            <a:off x="7576304" y="1237224"/>
            <a:ext cx="992275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175" y="3511650"/>
            <a:ext cx="3443525" cy="728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4" name="Google Shape;744;p54"/>
          <p:cNvCxnSpPr/>
          <p:nvPr/>
        </p:nvCxnSpPr>
        <p:spPr>
          <a:xfrm flipH="1" rot="10800000">
            <a:off x="4325700" y="2210988"/>
            <a:ext cx="1439100" cy="166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5" name="Google Shape;745;p54"/>
          <p:cNvCxnSpPr>
            <a:stCxn id="743" idx="3"/>
          </p:cNvCxnSpPr>
          <p:nvPr/>
        </p:nvCxnSpPr>
        <p:spPr>
          <a:xfrm>
            <a:off x="4325700" y="3875988"/>
            <a:ext cx="1539600" cy="43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2D Weight Stationary Scales Better With Chip Count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5"/>
          <p:cNvSpPr txBox="1"/>
          <p:nvPr>
            <p:ph idx="1" type="body"/>
          </p:nvPr>
        </p:nvSpPr>
        <p:spPr>
          <a:xfrm>
            <a:off x="311700" y="1237225"/>
            <a:ext cx="4612500" cy="31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Shard Weights </a:t>
            </a:r>
            <a:r>
              <a:rPr b="1" lang="en">
                <a:solidFill>
                  <a:schemeClr val="dk1"/>
                </a:solidFill>
              </a:rPr>
              <a:t>evenly</a:t>
            </a:r>
            <a:r>
              <a:rPr lang="en">
                <a:solidFill>
                  <a:schemeClr val="dk1"/>
                </a:solidFill>
              </a:rPr>
              <a:t> along </a:t>
            </a:r>
            <a:r>
              <a:rPr lang="en">
                <a:solidFill>
                  <a:schemeClr val="dk1"/>
                </a:solidFill>
              </a:rPr>
              <a:t>E and F dimensions</a:t>
            </a:r>
            <a:r>
              <a:rPr lang="en">
                <a:solidFill>
                  <a:schemeClr val="dk1"/>
                </a:solidFill>
              </a:rPr>
              <a:t> (</a:t>
            </a:r>
            <a:r>
              <a:rPr lang="en">
                <a:solidFill>
                  <a:schemeClr val="dk1"/>
                </a:solidFill>
              </a:rPr>
              <a:t>𝛰</a:t>
            </a:r>
            <a:r>
              <a:rPr lang="en">
                <a:solidFill>
                  <a:schemeClr val="dk1"/>
                </a:solidFill>
              </a:rPr>
              <a:t>(√n</a:t>
            </a:r>
            <a:r>
              <a:rPr baseline="-25000" lang="en">
                <a:solidFill>
                  <a:schemeClr val="dk1"/>
                </a:solidFill>
              </a:rPr>
              <a:t>chips</a:t>
            </a:r>
            <a:r>
              <a:rPr lang="en">
                <a:solidFill>
                  <a:schemeClr val="dk1"/>
                </a:solidFill>
              </a:rPr>
              <a:t>) chips each)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Alternating einsum dimensions ensures </a:t>
            </a:r>
            <a:r>
              <a:rPr b="1" lang="en">
                <a:solidFill>
                  <a:schemeClr val="dk1"/>
                </a:solidFill>
              </a:rPr>
              <a:t>correct </a:t>
            </a:r>
            <a:r>
              <a:rPr b="1" lang="en">
                <a:solidFill>
                  <a:schemeClr val="dk1"/>
                </a:solidFill>
              </a:rPr>
              <a:t>computations</a:t>
            </a:r>
            <a:r>
              <a:rPr lang="en">
                <a:solidFill>
                  <a:schemeClr val="dk1"/>
                </a:solidFill>
              </a:rPr>
              <a:t> without individual chips needing full </a:t>
            </a:r>
            <a:r>
              <a:rPr b="1" lang="en">
                <a:solidFill>
                  <a:schemeClr val="dk1"/>
                </a:solidFill>
              </a:rPr>
              <a:t>activation tensors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Requires more aggregation but communication scales better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2" name="Google Shape;75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3" name="Google Shape;753;p55"/>
          <p:cNvPicPr preferRelativeResize="0"/>
          <p:nvPr/>
        </p:nvPicPr>
        <p:blipFill rotWithShape="1">
          <a:blip r:embed="rId3">
            <a:alphaModFix/>
          </a:blip>
          <a:srcRect b="7825" l="38931" r="28855" t="0"/>
          <a:stretch/>
        </p:blipFill>
        <p:spPr>
          <a:xfrm>
            <a:off x="5542675" y="1001400"/>
            <a:ext cx="1899759" cy="405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55"/>
          <p:cNvPicPr preferRelativeResize="0"/>
          <p:nvPr/>
        </p:nvPicPr>
        <p:blipFill rotWithShape="1">
          <a:blip r:embed="rId3">
            <a:alphaModFix/>
          </a:blip>
          <a:srcRect b="7825" l="82473" r="701" t="79157"/>
          <a:stretch/>
        </p:blipFill>
        <p:spPr>
          <a:xfrm>
            <a:off x="7576304" y="1237224"/>
            <a:ext cx="992275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525" y="4272300"/>
            <a:ext cx="3874900" cy="632625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55"/>
          <p:cNvSpPr/>
          <p:nvPr/>
        </p:nvSpPr>
        <p:spPr>
          <a:xfrm>
            <a:off x="7217350" y="1598775"/>
            <a:ext cx="283200" cy="337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 Gathering is best for large batches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56"/>
          <p:cNvSpPr txBox="1"/>
          <p:nvPr>
            <p:ph idx="1" type="body"/>
          </p:nvPr>
        </p:nvSpPr>
        <p:spPr>
          <a:xfrm>
            <a:off x="311700" y="1152475"/>
            <a:ext cx="401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>
                <a:solidFill>
                  <a:schemeClr val="dk1"/>
                </a:solidFill>
              </a:rPr>
              <a:t>Shard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activations </a:t>
            </a:r>
            <a:r>
              <a:rPr lang="en">
                <a:solidFill>
                  <a:schemeClr val="dk1"/>
                </a:solidFill>
              </a:rPr>
              <a:t>instead of weights </a:t>
            </a:r>
            <a:r>
              <a:rPr lang="en">
                <a:solidFill>
                  <a:schemeClr val="dk1"/>
                </a:solidFill>
              </a:rPr>
              <a:t>on chips </a:t>
            </a:r>
            <a:r>
              <a:rPr b="1" lang="en">
                <a:solidFill>
                  <a:schemeClr val="dk1"/>
                </a:solidFill>
              </a:rPr>
              <a:t>by batch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Adds all-gathers but for small tensors, but saves on overall communication for very large batches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Weights can be fully gathered or hybrid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3" name="Google Shape;76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4" name="Google Shape;764;p56"/>
          <p:cNvPicPr preferRelativeResize="0"/>
          <p:nvPr/>
        </p:nvPicPr>
        <p:blipFill rotWithShape="1">
          <a:blip r:embed="rId3">
            <a:alphaModFix/>
          </a:blip>
          <a:srcRect b="7825" l="67085" r="702" t="0"/>
          <a:stretch/>
        </p:blipFill>
        <p:spPr>
          <a:xfrm>
            <a:off x="5618875" y="1001400"/>
            <a:ext cx="1899759" cy="405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6"/>
          <p:cNvPicPr preferRelativeResize="0"/>
          <p:nvPr/>
        </p:nvPicPr>
        <p:blipFill rotWithShape="1">
          <a:blip r:embed="rId3">
            <a:alphaModFix/>
          </a:blip>
          <a:srcRect b="7825" l="82473" r="701" t="79157"/>
          <a:stretch/>
        </p:blipFill>
        <p:spPr>
          <a:xfrm>
            <a:off x="7576304" y="1237224"/>
            <a:ext cx="992275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56"/>
          <p:cNvSpPr/>
          <p:nvPr/>
        </p:nvSpPr>
        <p:spPr>
          <a:xfrm>
            <a:off x="5554625" y="1279025"/>
            <a:ext cx="192000" cy="22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6"/>
          <p:cNvSpPr/>
          <p:nvPr/>
        </p:nvSpPr>
        <p:spPr>
          <a:xfrm>
            <a:off x="6550425" y="4433750"/>
            <a:ext cx="9411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8" name="Google Shape;76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375" y="3836950"/>
            <a:ext cx="4810450" cy="8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7"/>
          <p:cNvSpPr txBox="1"/>
          <p:nvPr>
            <p:ph type="title"/>
          </p:nvPr>
        </p:nvSpPr>
        <p:spPr>
          <a:xfrm>
            <a:off x="185450" y="450150"/>
            <a:ext cx="4443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Takeaway: </a:t>
            </a:r>
            <a:r>
              <a:rPr lang="en"/>
              <a:t>Weight Gathering is Important for Large Batches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5" name="Google Shape;77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50150"/>
            <a:ext cx="4312724" cy="3494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Attention Layers are Memory Bound</a:t>
            </a:r>
            <a:endParaRPr/>
          </a:p>
        </p:txBody>
      </p:sp>
      <p:sp>
        <p:nvSpPr>
          <p:cNvPr id="781" name="Google Shape;781;p58"/>
          <p:cNvSpPr txBox="1"/>
          <p:nvPr>
            <p:ph idx="1" type="body"/>
          </p:nvPr>
        </p:nvSpPr>
        <p:spPr>
          <a:xfrm>
            <a:off x="311700" y="1152475"/>
            <a:ext cx="367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Attention can easily be </a:t>
            </a:r>
            <a:r>
              <a:rPr b="1" lang="en">
                <a:solidFill>
                  <a:schemeClr val="dk1"/>
                </a:solidFill>
              </a:rPr>
              <a:t>parallelized</a:t>
            </a:r>
            <a:r>
              <a:rPr lang="en">
                <a:solidFill>
                  <a:schemeClr val="dk1"/>
                </a:solidFill>
              </a:rPr>
              <a:t> over </a:t>
            </a:r>
            <a:r>
              <a:rPr b="1" lang="en">
                <a:solidFill>
                  <a:schemeClr val="dk1"/>
                </a:solidFill>
              </a:rPr>
              <a:t>attention heads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can’t take full advantage since attention is typically </a:t>
            </a:r>
            <a:r>
              <a:rPr b="1" lang="en">
                <a:solidFill>
                  <a:schemeClr val="dk1"/>
                </a:solidFill>
              </a:rPr>
              <a:t>memory bound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82" name="Google Shape;78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3" name="Google Shape;7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002" y="1152475"/>
            <a:ext cx="2545700" cy="377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Multi-Query Attention Saves Memory</a:t>
            </a:r>
            <a:endParaRPr/>
          </a:p>
        </p:txBody>
      </p:sp>
      <p:sp>
        <p:nvSpPr>
          <p:cNvPr id="789" name="Google Shape;789;p59"/>
          <p:cNvSpPr txBox="1"/>
          <p:nvPr>
            <p:ph idx="1" type="body"/>
          </p:nvPr>
        </p:nvSpPr>
        <p:spPr>
          <a:xfrm>
            <a:off x="311700" y="1152475"/>
            <a:ext cx="382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Multi-head attention memory scales with number of input heads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Multi-query attention shares one key and value head for each input head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0" name="Google Shape;79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1" name="Google Shape;791;p59"/>
          <p:cNvPicPr preferRelativeResize="0"/>
          <p:nvPr/>
        </p:nvPicPr>
        <p:blipFill rotWithShape="1">
          <a:blip r:embed="rId3">
            <a:alphaModFix/>
          </a:blip>
          <a:srcRect b="67626" l="17387" r="27059" t="0"/>
          <a:stretch/>
        </p:blipFill>
        <p:spPr>
          <a:xfrm>
            <a:off x="4138501" y="1607288"/>
            <a:ext cx="3983299" cy="1928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Sharding Multi-Query by Batch Improves Scaling</a:t>
            </a:r>
            <a:endParaRPr/>
          </a:p>
        </p:txBody>
      </p:sp>
      <p:sp>
        <p:nvSpPr>
          <p:cNvPr id="797" name="Google Shape;797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9" name="Google Shape;799;p60"/>
          <p:cNvPicPr preferRelativeResize="0"/>
          <p:nvPr/>
        </p:nvPicPr>
        <p:blipFill rotWithShape="1">
          <a:blip r:embed="rId3">
            <a:alphaModFix/>
          </a:blip>
          <a:srcRect b="5929" l="0" r="9074" t="39218"/>
          <a:stretch/>
        </p:blipFill>
        <p:spPr>
          <a:xfrm>
            <a:off x="1164188" y="1152475"/>
            <a:ext cx="6815627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Attention Partitioning </a:t>
            </a:r>
            <a:r>
              <a:rPr lang="en"/>
              <a:t>Comparison</a:t>
            </a:r>
            <a:endParaRPr/>
          </a:p>
        </p:txBody>
      </p:sp>
      <p:sp>
        <p:nvSpPr>
          <p:cNvPr id="805" name="Google Shape;805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7" name="Google Shape;807;p61"/>
          <p:cNvPicPr preferRelativeResize="0"/>
          <p:nvPr/>
        </p:nvPicPr>
        <p:blipFill rotWithShape="1">
          <a:blip r:embed="rId3">
            <a:alphaModFix/>
          </a:blip>
          <a:srcRect b="0" l="0" r="50029" t="0"/>
          <a:stretch/>
        </p:blipFill>
        <p:spPr>
          <a:xfrm>
            <a:off x="1012426" y="1152475"/>
            <a:ext cx="2616625" cy="380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61"/>
          <p:cNvPicPr preferRelativeResize="0"/>
          <p:nvPr/>
        </p:nvPicPr>
        <p:blipFill rotWithShape="1">
          <a:blip r:embed="rId3">
            <a:alphaModFix/>
          </a:blip>
          <a:srcRect b="0" l="48950" r="0" t="0"/>
          <a:stretch/>
        </p:blipFill>
        <p:spPr>
          <a:xfrm>
            <a:off x="4714100" y="1152475"/>
            <a:ext cx="2673299" cy="3805826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61"/>
          <p:cNvSpPr txBox="1"/>
          <p:nvPr/>
        </p:nvSpPr>
        <p:spPr>
          <a:xfrm>
            <a:off x="5033875" y="2357050"/>
            <a:ext cx="840600" cy="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810" name="Google Shape;810;p61"/>
          <p:cNvCxnSpPr>
            <a:stCxn id="811" idx="1"/>
            <a:endCxn id="812" idx="3"/>
          </p:cNvCxnSpPr>
          <p:nvPr/>
        </p:nvCxnSpPr>
        <p:spPr>
          <a:xfrm rot="10800000">
            <a:off x="5892750" y="2434875"/>
            <a:ext cx="1027200" cy="126690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1" name="Google Shape;811;p61"/>
          <p:cNvSpPr txBox="1"/>
          <p:nvPr/>
        </p:nvSpPr>
        <p:spPr>
          <a:xfrm>
            <a:off x="6919950" y="3245025"/>
            <a:ext cx="21012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F9000"/>
                </a:solidFill>
              </a:rPr>
              <a:t>Extra communication is worth the memory savings</a:t>
            </a:r>
            <a:endParaRPr sz="1600">
              <a:solidFill>
                <a:srgbClr val="BF9000"/>
              </a:solidFill>
            </a:endParaRPr>
          </a:p>
        </p:txBody>
      </p:sp>
      <p:cxnSp>
        <p:nvCxnSpPr>
          <p:cNvPr id="813" name="Google Shape;813;p61"/>
          <p:cNvCxnSpPr>
            <a:stCxn id="811" idx="1"/>
            <a:endCxn id="814" idx="3"/>
          </p:cNvCxnSpPr>
          <p:nvPr/>
        </p:nvCxnSpPr>
        <p:spPr>
          <a:xfrm flipH="1">
            <a:off x="5892750" y="3701775"/>
            <a:ext cx="1027200" cy="456900"/>
          </a:xfrm>
          <a:prstGeom prst="straightConnector1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5" name="Google Shape;815;p61"/>
          <p:cNvSpPr/>
          <p:nvPr/>
        </p:nvSpPr>
        <p:spPr>
          <a:xfrm>
            <a:off x="4610100" y="2522225"/>
            <a:ext cx="205800" cy="25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61"/>
          <p:cNvSpPr/>
          <p:nvPr/>
        </p:nvSpPr>
        <p:spPr>
          <a:xfrm>
            <a:off x="3550850" y="2785925"/>
            <a:ext cx="205800" cy="15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61"/>
          <p:cNvSpPr txBox="1"/>
          <p:nvPr/>
        </p:nvSpPr>
        <p:spPr>
          <a:xfrm>
            <a:off x="7445750" y="1152475"/>
            <a:ext cx="15897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</a:rPr>
              <a:t>KV Cache sharded by batch</a:t>
            </a:r>
            <a:endParaRPr sz="1600">
              <a:solidFill>
                <a:srgbClr val="38761D"/>
              </a:solidFill>
            </a:endParaRPr>
          </a:p>
        </p:txBody>
      </p:sp>
      <p:cxnSp>
        <p:nvCxnSpPr>
          <p:cNvPr id="818" name="Google Shape;818;p61"/>
          <p:cNvCxnSpPr/>
          <p:nvPr/>
        </p:nvCxnSpPr>
        <p:spPr>
          <a:xfrm flipH="1">
            <a:off x="7016450" y="1936800"/>
            <a:ext cx="429300" cy="4203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9" name="Google Shape;819;p61"/>
          <p:cNvSpPr txBox="1"/>
          <p:nvPr/>
        </p:nvSpPr>
        <p:spPr>
          <a:xfrm>
            <a:off x="3553800" y="1230250"/>
            <a:ext cx="15897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0000"/>
                </a:solidFill>
              </a:rPr>
              <a:t>KV Cache sharded by attention heads</a:t>
            </a:r>
            <a:endParaRPr sz="1600">
              <a:solidFill>
                <a:srgbClr val="990000"/>
              </a:solidFill>
            </a:endParaRPr>
          </a:p>
        </p:txBody>
      </p:sp>
      <p:cxnSp>
        <p:nvCxnSpPr>
          <p:cNvPr id="820" name="Google Shape;820;p61"/>
          <p:cNvCxnSpPr/>
          <p:nvPr/>
        </p:nvCxnSpPr>
        <p:spPr>
          <a:xfrm flipH="1">
            <a:off x="3124500" y="2014575"/>
            <a:ext cx="429300" cy="42030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</a:t>
            </a:r>
            <a:r>
              <a:rPr lang="en"/>
              <a:t>Attention</a:t>
            </a:r>
            <a:endParaRPr/>
          </a:p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9" name="Google Shape;89;p17"/>
          <p:cNvGrpSpPr/>
          <p:nvPr/>
        </p:nvGrpSpPr>
        <p:grpSpPr>
          <a:xfrm>
            <a:off x="737250" y="1719250"/>
            <a:ext cx="265800" cy="1329000"/>
            <a:chOff x="1328750" y="1765925"/>
            <a:chExt cx="265800" cy="1329000"/>
          </a:xfrm>
        </p:grpSpPr>
        <p:sp>
          <p:nvSpPr>
            <p:cNvPr id="90" name="Google Shape;90;p17"/>
            <p:cNvSpPr/>
            <p:nvPr/>
          </p:nvSpPr>
          <p:spPr>
            <a:xfrm>
              <a:off x="1328750" y="17659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1328750" y="20317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1328750" y="22975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7"/>
            <p:cNvSpPr/>
            <p:nvPr/>
          </p:nvSpPr>
          <p:spPr>
            <a:xfrm>
              <a:off x="1328750" y="25633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1328750" y="28291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" name="Google Shape;95;p17"/>
          <p:cNvGrpSpPr/>
          <p:nvPr/>
        </p:nvGrpSpPr>
        <p:grpSpPr>
          <a:xfrm>
            <a:off x="1566900" y="1719250"/>
            <a:ext cx="265800" cy="1329000"/>
            <a:chOff x="1328750" y="1765925"/>
            <a:chExt cx="265800" cy="1329000"/>
          </a:xfrm>
        </p:grpSpPr>
        <p:sp>
          <p:nvSpPr>
            <p:cNvPr id="96" name="Google Shape;96;p17"/>
            <p:cNvSpPr/>
            <p:nvPr/>
          </p:nvSpPr>
          <p:spPr>
            <a:xfrm>
              <a:off x="1328750" y="17659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1328750" y="20317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1328750" y="22975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1328750" y="25633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1328750" y="28291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" name="Google Shape;101;p17"/>
          <p:cNvGrpSpPr/>
          <p:nvPr/>
        </p:nvGrpSpPr>
        <p:grpSpPr>
          <a:xfrm>
            <a:off x="6981600" y="1753550"/>
            <a:ext cx="265800" cy="1329000"/>
            <a:chOff x="1328750" y="1765925"/>
            <a:chExt cx="265800" cy="1329000"/>
          </a:xfrm>
        </p:grpSpPr>
        <p:sp>
          <p:nvSpPr>
            <p:cNvPr id="102" name="Google Shape;102;p17"/>
            <p:cNvSpPr/>
            <p:nvPr/>
          </p:nvSpPr>
          <p:spPr>
            <a:xfrm>
              <a:off x="1328750" y="17659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1328750" y="20317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1328750" y="22975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1328750" y="25633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1328750" y="28291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17"/>
          <p:cNvGrpSpPr/>
          <p:nvPr/>
        </p:nvGrpSpPr>
        <p:grpSpPr>
          <a:xfrm>
            <a:off x="8031900" y="1753550"/>
            <a:ext cx="265800" cy="1329000"/>
            <a:chOff x="1328750" y="1765925"/>
            <a:chExt cx="265800" cy="1329000"/>
          </a:xfrm>
        </p:grpSpPr>
        <p:sp>
          <p:nvSpPr>
            <p:cNvPr id="108" name="Google Shape;108;p17"/>
            <p:cNvSpPr/>
            <p:nvPr/>
          </p:nvSpPr>
          <p:spPr>
            <a:xfrm>
              <a:off x="1328750" y="17659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1328750" y="20317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1328750" y="22975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1328750" y="25633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1328750" y="28291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" name="Google Shape;113;p17"/>
          <p:cNvGrpSpPr/>
          <p:nvPr/>
        </p:nvGrpSpPr>
        <p:grpSpPr>
          <a:xfrm>
            <a:off x="2647788" y="1719250"/>
            <a:ext cx="1329000" cy="1329000"/>
            <a:chOff x="3202325" y="1693525"/>
            <a:chExt cx="1329000" cy="1329000"/>
          </a:xfrm>
        </p:grpSpPr>
        <p:sp>
          <p:nvSpPr>
            <p:cNvPr id="114" name="Google Shape;114;p17"/>
            <p:cNvSpPr/>
            <p:nvPr/>
          </p:nvSpPr>
          <p:spPr>
            <a:xfrm>
              <a:off x="32023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32023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32023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32023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32023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34681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34681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34681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34681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34681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37339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37339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37339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37339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37339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39997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39997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39997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39997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39997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42655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42655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42655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42655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42655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" name="Google Shape;139;p17"/>
          <p:cNvGrpSpPr/>
          <p:nvPr/>
        </p:nvGrpSpPr>
        <p:grpSpPr>
          <a:xfrm>
            <a:off x="4868100" y="1719250"/>
            <a:ext cx="1329000" cy="1329000"/>
            <a:chOff x="3202325" y="1693525"/>
            <a:chExt cx="1329000" cy="1329000"/>
          </a:xfrm>
        </p:grpSpPr>
        <p:sp>
          <p:nvSpPr>
            <p:cNvPr id="140" name="Google Shape;140;p17"/>
            <p:cNvSpPr/>
            <p:nvPr/>
          </p:nvSpPr>
          <p:spPr>
            <a:xfrm>
              <a:off x="32023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32023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32023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32023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32023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34681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34681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34681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34681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34681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37339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37339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37339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37339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37339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39997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39997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39997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39997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39997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42655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42655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42655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42655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42655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17"/>
          <p:cNvSpPr txBox="1"/>
          <p:nvPr/>
        </p:nvSpPr>
        <p:spPr>
          <a:xfrm>
            <a:off x="562500" y="1325650"/>
            <a:ext cx="61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Q 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(N x d)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1392150" y="1325650"/>
            <a:ext cx="61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K</a:t>
            </a:r>
            <a:r>
              <a:rPr b="1" lang="en" sz="1000">
                <a:solidFill>
                  <a:schemeClr val="dk2"/>
                </a:solidFill>
              </a:rPr>
              <a:t> 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(N x d)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6806850" y="1359950"/>
            <a:ext cx="61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V</a:t>
            </a:r>
            <a:r>
              <a:rPr b="1" lang="en" sz="1000">
                <a:solidFill>
                  <a:schemeClr val="dk2"/>
                </a:solidFill>
              </a:rPr>
              <a:t> 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(N x d)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168" name="Google Shape;168;p17"/>
          <p:cNvSpPr txBox="1"/>
          <p:nvPr/>
        </p:nvSpPr>
        <p:spPr>
          <a:xfrm>
            <a:off x="7857150" y="1359950"/>
            <a:ext cx="61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O</a:t>
            </a:r>
            <a:r>
              <a:rPr b="1" lang="en" sz="1000">
                <a:solidFill>
                  <a:schemeClr val="dk2"/>
                </a:solidFill>
              </a:rPr>
              <a:t> 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(N x d)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2647800" y="1325650"/>
            <a:ext cx="132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S = Q K</a:t>
            </a:r>
            <a:r>
              <a:rPr b="1" baseline="30000" lang="en" sz="1000">
                <a:solidFill>
                  <a:schemeClr val="dk2"/>
                </a:solidFill>
              </a:rPr>
              <a:t>T</a:t>
            </a:r>
            <a:r>
              <a:rPr b="1" lang="en" sz="1000">
                <a:solidFill>
                  <a:schemeClr val="dk2"/>
                </a:solidFill>
              </a:rPr>
              <a:t> 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(N x N)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4868100" y="1325650"/>
            <a:ext cx="132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P</a:t>
            </a:r>
            <a:r>
              <a:rPr b="1" lang="en" sz="1000">
                <a:solidFill>
                  <a:schemeClr val="dk2"/>
                </a:solidFill>
              </a:rPr>
              <a:t> = Softmax(S)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(N x N)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171" name="Google Shape;171;p17"/>
          <p:cNvSpPr/>
          <p:nvPr/>
        </p:nvSpPr>
        <p:spPr>
          <a:xfrm>
            <a:off x="2107350" y="2289400"/>
            <a:ext cx="265800" cy="18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7"/>
          <p:cNvSpPr/>
          <p:nvPr/>
        </p:nvSpPr>
        <p:spPr>
          <a:xfrm>
            <a:off x="4289550" y="2289400"/>
            <a:ext cx="265800" cy="18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7"/>
          <p:cNvSpPr/>
          <p:nvPr/>
        </p:nvSpPr>
        <p:spPr>
          <a:xfrm>
            <a:off x="7506750" y="2289400"/>
            <a:ext cx="265800" cy="1887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7"/>
          <p:cNvSpPr/>
          <p:nvPr/>
        </p:nvSpPr>
        <p:spPr>
          <a:xfrm>
            <a:off x="6456450" y="2246650"/>
            <a:ext cx="265800" cy="274200"/>
          </a:xfrm>
          <a:prstGeom prst="mathMultiply">
            <a:avLst>
              <a:gd fmla="val 23520" name="adj1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7"/>
          <p:cNvSpPr/>
          <p:nvPr/>
        </p:nvSpPr>
        <p:spPr>
          <a:xfrm>
            <a:off x="1152075" y="2246650"/>
            <a:ext cx="265800" cy="274200"/>
          </a:xfrm>
          <a:prstGeom prst="mathMultiply">
            <a:avLst>
              <a:gd fmla="val 23520" name="adj1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950" y="3082550"/>
            <a:ext cx="1615300" cy="62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7"/>
          <p:cNvSpPr txBox="1"/>
          <p:nvPr/>
        </p:nvSpPr>
        <p:spPr>
          <a:xfrm>
            <a:off x="3235200" y="3985275"/>
            <a:ext cx="237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O = Softmax(</a:t>
            </a:r>
            <a:r>
              <a:rPr b="1" lang="en" sz="1700">
                <a:solidFill>
                  <a:schemeClr val="dk1"/>
                </a:solidFill>
              </a:rPr>
              <a:t>Q K</a:t>
            </a:r>
            <a:r>
              <a:rPr b="1" baseline="30000" lang="en" sz="1700">
                <a:solidFill>
                  <a:schemeClr val="dk1"/>
                </a:solidFill>
              </a:rPr>
              <a:t>T</a:t>
            </a:r>
            <a:r>
              <a:rPr b="1" lang="en" sz="1700">
                <a:solidFill>
                  <a:schemeClr val="dk1"/>
                </a:solidFill>
              </a:rPr>
              <a:t> </a:t>
            </a:r>
            <a:r>
              <a:rPr b="1" lang="en" sz="1700">
                <a:solidFill>
                  <a:schemeClr val="dk1"/>
                </a:solidFill>
              </a:rPr>
              <a:t>)V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2310750" y="3094598"/>
            <a:ext cx="197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Pairwise Similarity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Score 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Lower Level Optimizations</a:t>
            </a:r>
            <a:endParaRPr/>
          </a:p>
        </p:txBody>
      </p:sp>
      <p:sp>
        <p:nvSpPr>
          <p:cNvPr id="826" name="Google Shape;826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Looped CollectiveEinsum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Run some communication and computation concurrently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Parallel attention and feedforward layers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Results in lower </a:t>
            </a:r>
            <a:r>
              <a:rPr lang="en">
                <a:solidFill>
                  <a:schemeClr val="dk1"/>
                </a:solidFill>
              </a:rPr>
              <a:t>latency for small batches and higher MFU for large batches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Weight quantization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Reduces memory load time for small batches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7" name="Google Shape;82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Study: Optimizing PaLM with this Framework</a:t>
            </a:r>
            <a:endParaRPr/>
          </a:p>
        </p:txBody>
      </p:sp>
      <p:sp>
        <p:nvSpPr>
          <p:cNvPr id="833" name="Google Shape;833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PaLM is a family of transformer models that natively supports multi-query attention.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Experimental Setup: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Up to 256 TPU v4 chips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Each chip can run bfloat16 matrix arithmetic at 275 TFLOPS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Has 32 GiB of High Bandwidth Memory, 1200 GB/s bandwidth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270 GB/s interconnect bandwidth in a 3d torus topology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4" name="Google Shape;834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Feedforward Partitioning for Prefill &amp; Decode in PaLM</a:t>
            </a:r>
            <a:endParaRPr/>
          </a:p>
        </p:txBody>
      </p:sp>
      <p:sp>
        <p:nvSpPr>
          <p:cNvPr id="840" name="Google Shape;84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1" name="Google Shape;8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350" y="1343902"/>
            <a:ext cx="3742090" cy="299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560" y="1343918"/>
            <a:ext cx="3742090" cy="2993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Multi-Head vs Multi-Query Attention in PaLM</a:t>
            </a:r>
            <a:endParaRPr/>
          </a:p>
        </p:txBody>
      </p:sp>
      <p:sp>
        <p:nvSpPr>
          <p:cNvPr id="848" name="Google Shape;848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0" name="Google Shape;85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74" y="1042688"/>
            <a:ext cx="4449624" cy="363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062" y="2302825"/>
            <a:ext cx="4310239" cy="10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Pareto-Optimized PaLM for a Variety of Applications</a:t>
            </a:r>
            <a:endParaRPr/>
          </a:p>
        </p:txBody>
      </p:sp>
      <p:sp>
        <p:nvSpPr>
          <p:cNvPr id="857" name="Google Shape;857;p66"/>
          <p:cNvSpPr txBox="1"/>
          <p:nvPr>
            <p:ph idx="1" type="body"/>
          </p:nvPr>
        </p:nvSpPr>
        <p:spPr>
          <a:xfrm>
            <a:off x="311700" y="1152475"/>
            <a:ext cx="395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Abstract framework can be used to optimize for </a:t>
            </a:r>
            <a:r>
              <a:rPr b="1" lang="en">
                <a:solidFill>
                  <a:schemeClr val="dk1"/>
                </a:solidFill>
              </a:rPr>
              <a:t>both throughput and latency </a:t>
            </a:r>
            <a:r>
              <a:rPr lang="en">
                <a:solidFill>
                  <a:schemeClr val="dk1"/>
                </a:solidFill>
              </a:rPr>
              <a:t>sensitive applications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Example configurations for PaLM 504B: Prefill processes 2048 tokens, decode generates 64 tokens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58" name="Google Shape;858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9" name="Google Shape;859;p66"/>
          <p:cNvPicPr preferRelativeResize="0"/>
          <p:nvPr/>
        </p:nvPicPr>
        <p:blipFill rotWithShape="1">
          <a:blip r:embed="rId3">
            <a:alphaModFix/>
          </a:blip>
          <a:srcRect b="68775" l="0" r="0" t="0"/>
          <a:stretch/>
        </p:blipFill>
        <p:spPr>
          <a:xfrm>
            <a:off x="4266450" y="1756425"/>
            <a:ext cx="4565849" cy="220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Techniques Beat FasterTransformer Benchmarks</a:t>
            </a:r>
            <a:endParaRPr/>
          </a:p>
        </p:txBody>
      </p:sp>
      <p:sp>
        <p:nvSpPr>
          <p:cNvPr id="865" name="Google Shape;865;p67"/>
          <p:cNvSpPr txBox="1"/>
          <p:nvPr>
            <p:ph idx="1" type="body"/>
          </p:nvPr>
        </p:nvSpPr>
        <p:spPr>
          <a:xfrm>
            <a:off x="311700" y="1152475"/>
            <a:ext cx="385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FasterTransformer (FT) is a set of highly optimized transformer models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Both PaLM and Megatron have a better latency/utilization tradeoff than FT when optimized as proposed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6" name="Google Shape;866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7" name="Google Shape;867;p67"/>
          <p:cNvPicPr preferRelativeResize="0"/>
          <p:nvPr/>
        </p:nvPicPr>
        <p:blipFill rotWithShape="1">
          <a:blip r:embed="rId3">
            <a:alphaModFix/>
          </a:blip>
          <a:srcRect b="23023" l="14427" r="14327" t="0"/>
          <a:stretch/>
        </p:blipFill>
        <p:spPr>
          <a:xfrm>
            <a:off x="4485750" y="1152475"/>
            <a:ext cx="399970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873" name="Google Shape;873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This paper presents a set of </a:t>
            </a:r>
            <a:r>
              <a:rPr b="1" lang="en">
                <a:solidFill>
                  <a:schemeClr val="dk1"/>
                </a:solidFill>
              </a:rPr>
              <a:t>transparent</a:t>
            </a:r>
            <a:r>
              <a:rPr lang="en">
                <a:solidFill>
                  <a:schemeClr val="dk1"/>
                </a:solidFill>
              </a:rPr>
              <a:t> design principles for partitioning transformer models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Analytic solutions are used to justify partitioning </a:t>
            </a:r>
            <a:r>
              <a:rPr lang="en">
                <a:solidFill>
                  <a:schemeClr val="dk1"/>
                </a:solidFill>
              </a:rPr>
              <a:t>recommendations</a:t>
            </a:r>
            <a:r>
              <a:rPr lang="en">
                <a:solidFill>
                  <a:schemeClr val="dk1"/>
                </a:solidFill>
              </a:rPr>
              <a:t> in a variety of conditions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 design framework is applied to PaLM which performs competitively against a robust benchmark suite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4" name="Google Shape;87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and Future Work</a:t>
            </a:r>
            <a:endParaRPr/>
          </a:p>
        </p:txBody>
      </p:sp>
      <p:sp>
        <p:nvSpPr>
          <p:cNvPr id="880" name="Google Shape;880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Limitations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This framework only applies to TPU optimizations (somewhat nonstandard)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 automated system is </a:t>
            </a:r>
            <a:r>
              <a:rPr lang="en">
                <a:solidFill>
                  <a:schemeClr val="dk1"/>
                </a:solidFill>
              </a:rPr>
              <a:t>implemented</a:t>
            </a:r>
            <a:r>
              <a:rPr lang="en">
                <a:solidFill>
                  <a:schemeClr val="dk1"/>
                </a:solidFill>
              </a:rPr>
              <a:t> to apply this framework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Future Work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Directly address either of the limitations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Expand framework to include other quality of service metrics (eg: low power)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1" name="Google Shape;881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Acknowledgment</a:t>
            </a:r>
            <a:endParaRPr/>
          </a:p>
        </p:txBody>
      </p:sp>
      <p:sp>
        <p:nvSpPr>
          <p:cNvPr id="887" name="Google Shape;887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FlashAttention: Fast and Memory-Efficient Exact Attention with IO-Awareness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Online normalizer calculation for softmax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FlashAttention-2: Faster Attention with Better Parallelism and Work Partitioning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Efficiently Scaling Transformer Inference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FlashAttention - Tri Dao | Stanford MLSys #67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TPU v4: An Optically Reconfigurable Supercomputer for Machine Learning with Hardware Support for Embeddings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88" name="Google Shape;888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1"/>
          <p:cNvSpPr txBox="1"/>
          <p:nvPr>
            <p:ph type="ctrTitle"/>
          </p:nvPr>
        </p:nvSpPr>
        <p:spPr>
          <a:xfrm>
            <a:off x="311700" y="1760738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Q&amp;A</a:t>
            </a:r>
            <a:endParaRPr/>
          </a:p>
        </p:txBody>
      </p:sp>
      <p:sp>
        <p:nvSpPr>
          <p:cNvPr id="894" name="Google Shape;894;p71"/>
          <p:cNvSpPr txBox="1"/>
          <p:nvPr>
            <p:ph idx="1" type="subTitle"/>
          </p:nvPr>
        </p:nvSpPr>
        <p:spPr>
          <a:xfrm>
            <a:off x="311700" y="2590163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Thanks for your attention!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5" name="Google Shape;895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/>
          <p:nvPr/>
        </p:nvSpPr>
        <p:spPr>
          <a:xfrm>
            <a:off x="2724600" y="1438275"/>
            <a:ext cx="3694800" cy="20742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Approximate Attention</a:t>
            </a:r>
            <a:endParaRPr/>
          </a:p>
        </p:txBody>
      </p:sp>
      <p:sp>
        <p:nvSpPr>
          <p:cNvPr id="185" name="Google Shape;18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2961375" y="1755450"/>
            <a:ext cx="1525800" cy="168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" name="Google Shape;187;p18"/>
          <p:cNvGrpSpPr/>
          <p:nvPr/>
        </p:nvGrpSpPr>
        <p:grpSpPr>
          <a:xfrm>
            <a:off x="3059775" y="1984488"/>
            <a:ext cx="1329000" cy="1329000"/>
            <a:chOff x="3202325" y="1693525"/>
            <a:chExt cx="1329000" cy="1329000"/>
          </a:xfrm>
        </p:grpSpPr>
        <p:sp>
          <p:nvSpPr>
            <p:cNvPr id="188" name="Google Shape;188;p18"/>
            <p:cNvSpPr/>
            <p:nvPr/>
          </p:nvSpPr>
          <p:spPr>
            <a:xfrm>
              <a:off x="3202325" y="1693525"/>
              <a:ext cx="265800" cy="265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32023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3202325" y="2225125"/>
              <a:ext cx="265800" cy="265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32023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32023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3468125" y="1693525"/>
              <a:ext cx="265800" cy="265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3468125" y="1959325"/>
              <a:ext cx="265800" cy="265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3468125" y="2225125"/>
              <a:ext cx="265800" cy="265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3468125" y="2490925"/>
              <a:ext cx="265800" cy="265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3468125" y="2756725"/>
              <a:ext cx="265800" cy="265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37339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37339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3733925" y="2225125"/>
              <a:ext cx="265800" cy="265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37339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3733925" y="2756725"/>
              <a:ext cx="265800" cy="265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3999725" y="1693525"/>
              <a:ext cx="265800" cy="265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3999725" y="1959325"/>
              <a:ext cx="265800" cy="265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3999725" y="2225125"/>
              <a:ext cx="265800" cy="265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3999725" y="2490925"/>
              <a:ext cx="265800" cy="265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39997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4265525" y="1693525"/>
              <a:ext cx="265800" cy="265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4265525" y="1959325"/>
              <a:ext cx="265800" cy="265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42655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42655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4265525" y="2756725"/>
              <a:ext cx="265800" cy="265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18"/>
          <p:cNvSpPr txBox="1"/>
          <p:nvPr/>
        </p:nvSpPr>
        <p:spPr>
          <a:xfrm>
            <a:off x="3059775" y="1755438"/>
            <a:ext cx="13290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Sparse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214" name="Google Shape;214;p18"/>
          <p:cNvSpPr/>
          <p:nvPr/>
        </p:nvSpPr>
        <p:spPr>
          <a:xfrm>
            <a:off x="4656825" y="1755450"/>
            <a:ext cx="1525800" cy="168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8"/>
          <p:cNvSpPr txBox="1"/>
          <p:nvPr/>
        </p:nvSpPr>
        <p:spPr>
          <a:xfrm>
            <a:off x="4755225" y="1755438"/>
            <a:ext cx="13290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Lowrank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216" name="Google Shape;216;p18"/>
          <p:cNvSpPr/>
          <p:nvPr/>
        </p:nvSpPr>
        <p:spPr>
          <a:xfrm>
            <a:off x="4755225" y="2043600"/>
            <a:ext cx="385800" cy="11058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</a:t>
            </a:r>
            <a:endParaRPr sz="1200"/>
          </a:p>
        </p:txBody>
      </p:sp>
      <p:sp>
        <p:nvSpPr>
          <p:cNvPr id="217" name="Google Shape;217;p18"/>
          <p:cNvSpPr/>
          <p:nvPr/>
        </p:nvSpPr>
        <p:spPr>
          <a:xfrm>
            <a:off x="5190275" y="2399700"/>
            <a:ext cx="927600" cy="3936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</a:t>
            </a:r>
            <a:r>
              <a:rPr baseline="30000" lang="en" sz="1200"/>
              <a:t>T</a:t>
            </a:r>
            <a:endParaRPr baseline="30000" sz="1200"/>
          </a:p>
        </p:txBody>
      </p:sp>
      <p:sp>
        <p:nvSpPr>
          <p:cNvPr id="218" name="Google Shape;218;p18"/>
          <p:cNvSpPr txBox="1"/>
          <p:nvPr/>
        </p:nvSpPr>
        <p:spPr>
          <a:xfrm>
            <a:off x="3907500" y="1472513"/>
            <a:ext cx="13290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</a:rPr>
              <a:t>Combinations</a:t>
            </a:r>
            <a:endParaRPr b="1" sz="1200">
              <a:solidFill>
                <a:schemeClr val="dk2"/>
              </a:solidFill>
            </a:endParaRPr>
          </a:p>
        </p:txBody>
      </p:sp>
      <p:sp>
        <p:nvSpPr>
          <p:cNvPr id="219" name="Google Shape;219;p18"/>
          <p:cNvSpPr txBox="1"/>
          <p:nvPr/>
        </p:nvSpPr>
        <p:spPr>
          <a:xfrm>
            <a:off x="464100" y="1755450"/>
            <a:ext cx="220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Reformer</a:t>
            </a:r>
            <a:r>
              <a:rPr lang="en" sz="1200">
                <a:solidFill>
                  <a:schemeClr val="dk1"/>
                </a:solidFill>
              </a:rPr>
              <a:t> (Kitaev el al. ICML 2020)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Routing Transformer</a:t>
            </a:r>
            <a:r>
              <a:rPr lang="en" sz="1200">
                <a:solidFill>
                  <a:schemeClr val="dk1"/>
                </a:solidFill>
              </a:rPr>
              <a:t> (Roy et al. ACL 2021)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0" name="Google Shape;220;p18"/>
          <p:cNvSpPr txBox="1"/>
          <p:nvPr/>
        </p:nvSpPr>
        <p:spPr>
          <a:xfrm>
            <a:off x="6470400" y="1755450"/>
            <a:ext cx="2209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Performers</a:t>
            </a:r>
            <a:r>
              <a:rPr lang="en" sz="1200">
                <a:solidFill>
                  <a:schemeClr val="dk1"/>
                </a:solidFill>
              </a:rPr>
              <a:t> (Choromanski et al. ICLR 2020)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F</a:t>
            </a:r>
            <a:r>
              <a:rPr b="1" lang="en" sz="1200">
                <a:solidFill>
                  <a:schemeClr val="dk1"/>
                </a:solidFill>
              </a:rPr>
              <a:t>ast-transformers</a:t>
            </a:r>
            <a:r>
              <a:rPr lang="en" sz="1200">
                <a:solidFill>
                  <a:schemeClr val="dk1"/>
                </a:solidFill>
              </a:rPr>
              <a:t> (Katharopoulos, et al. ICML 2020)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Linformer</a:t>
            </a:r>
            <a:r>
              <a:rPr lang="en" sz="1200">
                <a:solidFill>
                  <a:schemeClr val="dk1"/>
                </a:solidFill>
              </a:rPr>
              <a:t> (Wang et al. 2020)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1" name="Google Shape;221;p18"/>
          <p:cNvSpPr txBox="1"/>
          <p:nvPr/>
        </p:nvSpPr>
        <p:spPr>
          <a:xfrm>
            <a:off x="3487350" y="3572125"/>
            <a:ext cx="2209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Longformer</a:t>
            </a:r>
            <a:r>
              <a:rPr lang="en" sz="1200">
                <a:solidFill>
                  <a:schemeClr val="dk1"/>
                </a:solidFill>
              </a:rPr>
              <a:t> (Beltagy, et al. 2020)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Scatterbrain</a:t>
            </a:r>
            <a:r>
              <a:rPr lang="en" sz="1200">
                <a:solidFill>
                  <a:schemeClr val="dk1"/>
                </a:solidFill>
              </a:rPr>
              <a:t> (Chen et al. NeurIPS 2021)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200">
                <a:solidFill>
                  <a:schemeClr val="dk1"/>
                </a:solidFill>
              </a:rPr>
              <a:t>Big Bird</a:t>
            </a:r>
            <a:r>
              <a:rPr lang="en" sz="1200">
                <a:solidFill>
                  <a:schemeClr val="dk1"/>
                </a:solidFill>
              </a:rPr>
              <a:t> (Zaheer et al. NeurIPS 2020)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22" name="Google Shape;2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5000"/>
            <a:ext cx="1105800" cy="11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8"/>
          <p:cNvSpPr txBox="1"/>
          <p:nvPr/>
        </p:nvSpPr>
        <p:spPr>
          <a:xfrm>
            <a:off x="0" y="4870800"/>
            <a:ext cx="11058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ML folks</a:t>
            </a:r>
            <a:endParaRPr b="1" sz="1500">
              <a:solidFill>
                <a:schemeClr val="dk2"/>
              </a:solidFill>
            </a:endParaRPr>
          </a:p>
        </p:txBody>
      </p:sp>
      <p:sp>
        <p:nvSpPr>
          <p:cNvPr id="224" name="Google Shape;224;p18"/>
          <p:cNvSpPr/>
          <p:nvPr/>
        </p:nvSpPr>
        <p:spPr>
          <a:xfrm>
            <a:off x="883200" y="3386925"/>
            <a:ext cx="1790400" cy="572700"/>
          </a:xfrm>
          <a:prstGeom prst="wedgeRoundRectCallout">
            <a:avLst>
              <a:gd fmla="val -55086" name="adj1"/>
              <a:gd fmla="val 88227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Reduce FLOPs should  make it faster!</a:t>
            </a:r>
            <a:endParaRPr sz="1200"/>
          </a:p>
        </p:txBody>
      </p:sp>
      <p:sp>
        <p:nvSpPr>
          <p:cNvPr id="225" name="Google Shape;225;p18"/>
          <p:cNvSpPr txBox="1"/>
          <p:nvPr/>
        </p:nvSpPr>
        <p:spPr>
          <a:xfrm>
            <a:off x="6225150" y="3987775"/>
            <a:ext cx="27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Sacrifice </a:t>
            </a:r>
            <a:r>
              <a:rPr b="1" lang="en" sz="1800">
                <a:solidFill>
                  <a:schemeClr val="dk1"/>
                </a:solidFill>
              </a:rPr>
              <a:t>model quality.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 Performance Characteristics</a:t>
            </a:r>
            <a:endParaRPr/>
          </a:p>
        </p:txBody>
      </p:sp>
      <p:sp>
        <p:nvSpPr>
          <p:cNvPr id="231" name="Google Shape;231;p19"/>
          <p:cNvSpPr txBox="1"/>
          <p:nvPr>
            <p:ph idx="1" type="body"/>
          </p:nvPr>
        </p:nvSpPr>
        <p:spPr>
          <a:xfrm>
            <a:off x="311700" y="1152475"/>
            <a:ext cx="561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Compute-bound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Spending most of its time doing compute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Example operations: convolution, matrix multiply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Memory-bound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Spending most of its time moving data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Example operations: Softmax, layer norm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2" name="Google Shape;23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1550" y="2924000"/>
            <a:ext cx="1105800" cy="11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9"/>
          <p:cNvSpPr txBox="1"/>
          <p:nvPr/>
        </p:nvSpPr>
        <p:spPr>
          <a:xfrm>
            <a:off x="7991550" y="4029800"/>
            <a:ext cx="11058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ML folks</a:t>
            </a:r>
            <a:endParaRPr b="1" sz="1300">
              <a:solidFill>
                <a:schemeClr val="dk2"/>
              </a:solidFill>
            </a:endParaRPr>
          </a:p>
        </p:txBody>
      </p:sp>
      <p:pic>
        <p:nvPicPr>
          <p:cNvPr id="235" name="Google Shape;2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3700" y="2924000"/>
            <a:ext cx="1105800" cy="11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9"/>
          <p:cNvSpPr txBox="1"/>
          <p:nvPr/>
        </p:nvSpPr>
        <p:spPr>
          <a:xfrm>
            <a:off x="5257500" y="4029800"/>
            <a:ext cx="12582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</a:rPr>
              <a:t>System folks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7002600" y="2237425"/>
            <a:ext cx="1549200" cy="393600"/>
          </a:xfrm>
          <a:prstGeom prst="wedgeRoundRectCallout">
            <a:avLst>
              <a:gd fmla="val 39947" name="adj1"/>
              <a:gd fmla="val 148526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 have another idea to r</a:t>
            </a:r>
            <a:r>
              <a:rPr lang="en" sz="1200"/>
              <a:t>educe FLOPs! </a:t>
            </a:r>
            <a:endParaRPr sz="1200"/>
          </a:p>
        </p:txBody>
      </p:sp>
      <p:sp>
        <p:nvSpPr>
          <p:cNvPr id="238" name="Google Shape;238;p19"/>
          <p:cNvSpPr/>
          <p:nvPr/>
        </p:nvSpPr>
        <p:spPr>
          <a:xfrm>
            <a:off x="6169125" y="2805775"/>
            <a:ext cx="1470900" cy="393600"/>
          </a:xfrm>
          <a:prstGeom prst="wedgeRoundRectCallout">
            <a:avLst>
              <a:gd fmla="val -48801" name="adj1"/>
              <a:gd fmla="val 94093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Sure, not going to work…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 Performance</a:t>
            </a:r>
            <a:endParaRPr/>
          </a:p>
        </p:txBody>
      </p:sp>
      <p:sp>
        <p:nvSpPr>
          <p:cNvPr id="244" name="Google Shape;24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" name="Google Shape;2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93375"/>
            <a:ext cx="3403524" cy="2524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5700" y="1393375"/>
            <a:ext cx="1581825" cy="17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0"/>
          <p:cNvSpPr/>
          <p:nvPr/>
        </p:nvSpPr>
        <p:spPr>
          <a:xfrm>
            <a:off x="3909750" y="1545775"/>
            <a:ext cx="173400" cy="793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48" name="Google Shape;2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9825" y="1393375"/>
            <a:ext cx="1581825" cy="17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0"/>
          <p:cNvSpPr txBox="1"/>
          <p:nvPr/>
        </p:nvSpPr>
        <p:spPr>
          <a:xfrm>
            <a:off x="6177525" y="2017463"/>
            <a:ext cx="90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…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Attention</a:t>
            </a:r>
            <a:endParaRPr/>
          </a:p>
        </p:txBody>
      </p:sp>
      <p:sp>
        <p:nvSpPr>
          <p:cNvPr id="255" name="Google Shape;25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6" name="Google Shape;256;p21"/>
          <p:cNvGrpSpPr/>
          <p:nvPr/>
        </p:nvGrpSpPr>
        <p:grpSpPr>
          <a:xfrm>
            <a:off x="737250" y="1719250"/>
            <a:ext cx="265800" cy="1329000"/>
            <a:chOff x="1328750" y="1765925"/>
            <a:chExt cx="265800" cy="1329000"/>
          </a:xfrm>
        </p:grpSpPr>
        <p:sp>
          <p:nvSpPr>
            <p:cNvPr id="257" name="Google Shape;257;p21"/>
            <p:cNvSpPr/>
            <p:nvPr/>
          </p:nvSpPr>
          <p:spPr>
            <a:xfrm>
              <a:off x="1328750" y="17659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1328750" y="20317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1328750" y="22975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1328750" y="25633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1328750" y="28291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21"/>
          <p:cNvGrpSpPr/>
          <p:nvPr/>
        </p:nvGrpSpPr>
        <p:grpSpPr>
          <a:xfrm>
            <a:off x="1566900" y="1719250"/>
            <a:ext cx="265800" cy="1329000"/>
            <a:chOff x="1328750" y="1765925"/>
            <a:chExt cx="265800" cy="1329000"/>
          </a:xfrm>
        </p:grpSpPr>
        <p:sp>
          <p:nvSpPr>
            <p:cNvPr id="263" name="Google Shape;263;p21"/>
            <p:cNvSpPr/>
            <p:nvPr/>
          </p:nvSpPr>
          <p:spPr>
            <a:xfrm>
              <a:off x="1328750" y="17659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1328750" y="20317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1328750" y="22975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1328750" y="25633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1328750" y="28291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21"/>
          <p:cNvGrpSpPr/>
          <p:nvPr/>
        </p:nvGrpSpPr>
        <p:grpSpPr>
          <a:xfrm>
            <a:off x="6981600" y="1753550"/>
            <a:ext cx="265800" cy="1329000"/>
            <a:chOff x="1328750" y="1765925"/>
            <a:chExt cx="265800" cy="1329000"/>
          </a:xfrm>
        </p:grpSpPr>
        <p:sp>
          <p:nvSpPr>
            <p:cNvPr id="269" name="Google Shape;269;p21"/>
            <p:cNvSpPr/>
            <p:nvPr/>
          </p:nvSpPr>
          <p:spPr>
            <a:xfrm>
              <a:off x="1328750" y="17659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1328750" y="20317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1328750" y="22975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1328750" y="25633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1328750" y="28291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21"/>
          <p:cNvGrpSpPr/>
          <p:nvPr/>
        </p:nvGrpSpPr>
        <p:grpSpPr>
          <a:xfrm>
            <a:off x="8031900" y="1753550"/>
            <a:ext cx="265800" cy="1329000"/>
            <a:chOff x="1328750" y="1765925"/>
            <a:chExt cx="265800" cy="1329000"/>
          </a:xfrm>
        </p:grpSpPr>
        <p:sp>
          <p:nvSpPr>
            <p:cNvPr id="275" name="Google Shape;275;p21"/>
            <p:cNvSpPr/>
            <p:nvPr/>
          </p:nvSpPr>
          <p:spPr>
            <a:xfrm>
              <a:off x="1328750" y="17659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1328750" y="20317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1328750" y="22975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1328750" y="25633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1328750" y="2829125"/>
              <a:ext cx="265800" cy="265800"/>
            </a:xfrm>
            <a:prstGeom prst="rect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0" name="Google Shape;280;p21"/>
          <p:cNvGrpSpPr/>
          <p:nvPr/>
        </p:nvGrpSpPr>
        <p:grpSpPr>
          <a:xfrm>
            <a:off x="2647788" y="1719250"/>
            <a:ext cx="1329000" cy="1329000"/>
            <a:chOff x="3202325" y="1693525"/>
            <a:chExt cx="1329000" cy="1329000"/>
          </a:xfrm>
        </p:grpSpPr>
        <p:sp>
          <p:nvSpPr>
            <p:cNvPr id="281" name="Google Shape;281;p21"/>
            <p:cNvSpPr/>
            <p:nvPr/>
          </p:nvSpPr>
          <p:spPr>
            <a:xfrm>
              <a:off x="32023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32023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32023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32023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32023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34681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34681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34681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34681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34681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37339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37339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37339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37339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37339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39997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39997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39997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39997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39997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42655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42655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42655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42655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42655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21"/>
          <p:cNvGrpSpPr/>
          <p:nvPr/>
        </p:nvGrpSpPr>
        <p:grpSpPr>
          <a:xfrm>
            <a:off x="4868100" y="1719250"/>
            <a:ext cx="1329000" cy="1329000"/>
            <a:chOff x="3202325" y="1693525"/>
            <a:chExt cx="1329000" cy="1329000"/>
          </a:xfrm>
        </p:grpSpPr>
        <p:sp>
          <p:nvSpPr>
            <p:cNvPr id="307" name="Google Shape;307;p21"/>
            <p:cNvSpPr/>
            <p:nvPr/>
          </p:nvSpPr>
          <p:spPr>
            <a:xfrm>
              <a:off x="32023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32023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32023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32023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1"/>
            <p:cNvSpPr/>
            <p:nvPr/>
          </p:nvSpPr>
          <p:spPr>
            <a:xfrm>
              <a:off x="32023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1"/>
            <p:cNvSpPr/>
            <p:nvPr/>
          </p:nvSpPr>
          <p:spPr>
            <a:xfrm>
              <a:off x="34681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34681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34681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34681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34681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37339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1"/>
            <p:cNvSpPr/>
            <p:nvPr/>
          </p:nvSpPr>
          <p:spPr>
            <a:xfrm>
              <a:off x="37339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37339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37339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37339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39997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39997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39997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39997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39997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4265525" y="16935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4265525" y="19593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4265525" y="22251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4265525" y="24909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4265525" y="2756725"/>
              <a:ext cx="265800" cy="2658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1"/>
          <p:cNvSpPr txBox="1"/>
          <p:nvPr/>
        </p:nvSpPr>
        <p:spPr>
          <a:xfrm>
            <a:off x="562500" y="1325650"/>
            <a:ext cx="61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Q 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(N x d)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333" name="Google Shape;333;p21"/>
          <p:cNvSpPr txBox="1"/>
          <p:nvPr/>
        </p:nvSpPr>
        <p:spPr>
          <a:xfrm>
            <a:off x="1392150" y="1325650"/>
            <a:ext cx="61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K 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(N x d)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334" name="Google Shape;334;p21"/>
          <p:cNvSpPr txBox="1"/>
          <p:nvPr/>
        </p:nvSpPr>
        <p:spPr>
          <a:xfrm>
            <a:off x="6806850" y="1359950"/>
            <a:ext cx="61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V 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(N x d)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335" name="Google Shape;335;p21"/>
          <p:cNvSpPr txBox="1"/>
          <p:nvPr/>
        </p:nvSpPr>
        <p:spPr>
          <a:xfrm>
            <a:off x="7857150" y="1359950"/>
            <a:ext cx="615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O 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(N x d)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336" name="Google Shape;336;p21"/>
          <p:cNvSpPr txBox="1"/>
          <p:nvPr/>
        </p:nvSpPr>
        <p:spPr>
          <a:xfrm>
            <a:off x="2647800" y="1325650"/>
            <a:ext cx="132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S = Q K</a:t>
            </a:r>
            <a:r>
              <a:rPr b="1" baseline="30000" lang="en" sz="1000">
                <a:solidFill>
                  <a:schemeClr val="dk2"/>
                </a:solidFill>
              </a:rPr>
              <a:t>T</a:t>
            </a:r>
            <a:r>
              <a:rPr b="1" lang="en" sz="1000">
                <a:solidFill>
                  <a:schemeClr val="dk2"/>
                </a:solidFill>
              </a:rPr>
              <a:t> 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(N x N)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337" name="Google Shape;337;p21"/>
          <p:cNvSpPr txBox="1"/>
          <p:nvPr/>
        </p:nvSpPr>
        <p:spPr>
          <a:xfrm>
            <a:off x="4868100" y="1325650"/>
            <a:ext cx="132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P</a:t>
            </a:r>
            <a:r>
              <a:rPr b="1" lang="en" sz="1000">
                <a:solidFill>
                  <a:schemeClr val="dk2"/>
                </a:solidFill>
              </a:rPr>
              <a:t> = Softmax(S)</a:t>
            </a:r>
            <a:endParaRPr b="1" sz="10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</a:rPr>
              <a:t>(N x N)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338" name="Google Shape;338;p21"/>
          <p:cNvSpPr/>
          <p:nvPr/>
        </p:nvSpPr>
        <p:spPr>
          <a:xfrm>
            <a:off x="2107350" y="2289400"/>
            <a:ext cx="265800" cy="18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1"/>
          <p:cNvSpPr/>
          <p:nvPr/>
        </p:nvSpPr>
        <p:spPr>
          <a:xfrm>
            <a:off x="4289550" y="2289400"/>
            <a:ext cx="265800" cy="18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1"/>
          <p:cNvSpPr/>
          <p:nvPr/>
        </p:nvSpPr>
        <p:spPr>
          <a:xfrm>
            <a:off x="7506750" y="2289400"/>
            <a:ext cx="265800" cy="1887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1"/>
          <p:cNvSpPr/>
          <p:nvPr/>
        </p:nvSpPr>
        <p:spPr>
          <a:xfrm>
            <a:off x="6456450" y="2246650"/>
            <a:ext cx="265800" cy="274200"/>
          </a:xfrm>
          <a:prstGeom prst="mathMultiply">
            <a:avLst>
              <a:gd fmla="val 23520" name="adj1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1"/>
          <p:cNvSpPr/>
          <p:nvPr/>
        </p:nvSpPr>
        <p:spPr>
          <a:xfrm>
            <a:off x="1152075" y="2246650"/>
            <a:ext cx="265800" cy="274200"/>
          </a:xfrm>
          <a:prstGeom prst="mathMultiply">
            <a:avLst>
              <a:gd fmla="val 23520" name="adj1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950" y="3082550"/>
            <a:ext cx="1615300" cy="62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450" y="3743331"/>
            <a:ext cx="6419098" cy="126626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1"/>
          <p:cNvSpPr/>
          <p:nvPr/>
        </p:nvSpPr>
        <p:spPr>
          <a:xfrm>
            <a:off x="2497650" y="1285875"/>
            <a:ext cx="1667400" cy="17967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1"/>
          <p:cNvSpPr/>
          <p:nvPr/>
        </p:nvSpPr>
        <p:spPr>
          <a:xfrm>
            <a:off x="4672775" y="1285875"/>
            <a:ext cx="1667400" cy="17967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